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2192000" cy="6858000"/>
  <p:notesSz cx="6858000" cy="9144000"/>
  <p:embeddedFontLst>
    <p:embeddedFont>
      <p:font typeface="Poppins Bold" charset="1" panose="00000800000000000000"/>
      <p:regular r:id="rId54"/>
    </p:embeddedFont>
    <p:embeddedFont>
      <p:font typeface="Poppins Extra-Light" charset="1" panose="00000300000000000000"/>
      <p:regular r:id="rId55"/>
    </p:embeddedFont>
    <p:embeddedFont>
      <p:font typeface="Arial" charset="1" panose="020B0604020202020204"/>
      <p:regular r:id="rId56"/>
    </p:embeddedFont>
    <p:embeddedFont>
      <p:font typeface="Aptos" charset="1" panose="020B0004020202020204"/>
      <p:regular r:id="rId57"/>
    </p:embeddedFont>
    <p:embeddedFont>
      <p:font typeface="Poppins Heavy Italics" charset="1" panose="00000A00000000000000"/>
      <p:regular r:id="rId58"/>
    </p:embeddedFont>
    <p:embeddedFont>
      <p:font typeface="Nunito Extra-Light" charset="1" panose="00000000000000000000"/>
      <p:regular r:id="rId59"/>
    </p:embeddedFont>
    <p:embeddedFont>
      <p:font typeface="Arial Bold" charset="1" panose="020B0704020202020204"/>
      <p:regular r:id="rId60"/>
    </p:embeddedFont>
    <p:embeddedFont>
      <p:font typeface="Poppins Extra-Light Italics" charset="1" panose="00000300000000000000"/>
      <p:regular r:id="rId61"/>
    </p:embeddedFont>
    <p:embeddedFont>
      <p:font typeface="Arial Italics" charset="1" panose="020B0604020202090204"/>
      <p:regular r:id="rId62"/>
    </p:embeddedFont>
    <p:embeddedFont>
      <p:font typeface="Poppins Medium" charset="1" panose="00000600000000000000"/>
      <p:regular r:id="rId63"/>
    </p:embeddedFont>
    <p:embeddedFont>
      <p:font typeface="IBM Plex Sans Condensed" charset="1" panose="020B0506050203000203"/>
      <p:regular r:id="rId64"/>
    </p:embeddedFont>
    <p:embeddedFont>
      <p:font typeface="Calibri (MS) Bold" charset="1" panose="020F0702030404030204"/>
      <p:regular r:id="rId65"/>
    </p:embeddedFont>
    <p:embeddedFont>
      <p:font typeface="Calibri (MS)" charset="1" panose="020F0502020204030204"/>
      <p:regular r:id="rId66"/>
    </p:embeddedFont>
    <p:embeddedFont>
      <p:font typeface="Arial Bold Italics" charset="1" panose="020B0704020202090204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fonts/font62.fntdata" Type="http://schemas.openxmlformats.org/officeDocument/2006/relationships/font"/><Relationship Id="rId63" Target="fonts/font63.fntdata" Type="http://schemas.openxmlformats.org/officeDocument/2006/relationships/font"/><Relationship Id="rId64" Target="fonts/font64.fntdata" Type="http://schemas.openxmlformats.org/officeDocument/2006/relationships/font"/><Relationship Id="rId65" Target="fonts/font65.fntdata" Type="http://schemas.openxmlformats.org/officeDocument/2006/relationships/font"/><Relationship Id="rId66" Target="fonts/font66.fntdata" Type="http://schemas.openxmlformats.org/officeDocument/2006/relationships/font"/><Relationship Id="rId67" Target="fonts/font67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13" Target="../media/image51.png" Type="http://schemas.openxmlformats.org/officeDocument/2006/relationships/image"/><Relationship Id="rId14" Target="../media/image52.svg" Type="http://schemas.openxmlformats.org/officeDocument/2006/relationships/image"/><Relationship Id="rId15" Target="../media/image3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43.png" Type="http://schemas.openxmlformats.org/officeDocument/2006/relationships/image"/><Relationship Id="rId6" Target="../media/image44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svg" Type="http://schemas.openxmlformats.org/officeDocument/2006/relationships/image"/><Relationship Id="rId11" Target="../media/image59.png" Type="http://schemas.openxmlformats.org/officeDocument/2006/relationships/image"/><Relationship Id="rId12" Target="../media/image60.svg" Type="http://schemas.openxmlformats.org/officeDocument/2006/relationships/image"/><Relationship Id="rId13" Target="../media/image61.png" Type="http://schemas.openxmlformats.org/officeDocument/2006/relationships/image"/><Relationship Id="rId14" Target="../media/image62.svg" Type="http://schemas.openxmlformats.org/officeDocument/2006/relationships/image"/><Relationship Id="rId15" Target="../media/image63.png" Type="http://schemas.openxmlformats.org/officeDocument/2006/relationships/image"/><Relationship Id="rId16" Target="../media/image64.svg" Type="http://schemas.openxmlformats.org/officeDocument/2006/relationships/image"/><Relationship Id="rId17" Target="../media/image65.svg" Type="http://schemas.openxmlformats.org/officeDocument/2006/relationships/image"/><Relationship Id="rId18" Target="../media/image66.svg" Type="http://schemas.openxmlformats.org/officeDocument/2006/relationships/image"/><Relationship Id="rId19" Target="../media/image67.png" Type="http://schemas.openxmlformats.org/officeDocument/2006/relationships/image"/><Relationship Id="rId2" Target="../media/image25.png" Type="http://schemas.openxmlformats.org/officeDocument/2006/relationships/image"/><Relationship Id="rId20" Target="../media/image68.svg" Type="http://schemas.openxmlformats.org/officeDocument/2006/relationships/image"/><Relationship Id="rId21" Target="../media/image69.png" Type="http://schemas.openxmlformats.org/officeDocument/2006/relationships/image"/><Relationship Id="rId22" Target="../media/image70.png" Type="http://schemas.openxmlformats.org/officeDocument/2006/relationships/image"/><Relationship Id="rId23" Target="../media/image71.png" Type="http://schemas.openxmlformats.org/officeDocument/2006/relationships/image"/><Relationship Id="rId24" Target="../media/image72.png" Type="http://schemas.openxmlformats.org/officeDocument/2006/relationships/image"/><Relationship Id="rId25" Target="../media/image73.png" Type="http://schemas.openxmlformats.org/officeDocument/2006/relationships/image"/><Relationship Id="rId26" Target="../media/image74.svg" Type="http://schemas.openxmlformats.org/officeDocument/2006/relationships/image"/><Relationship Id="rId27" Target="../media/image3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53.png" Type="http://schemas.openxmlformats.org/officeDocument/2006/relationships/image"/><Relationship Id="rId6" Target="../media/image54.svg" Type="http://schemas.openxmlformats.org/officeDocument/2006/relationships/image"/><Relationship Id="rId7" Target="../media/image55.png" Type="http://schemas.openxmlformats.org/officeDocument/2006/relationships/image"/><Relationship Id="rId8" Target="../media/image56.sv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7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76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77.png" Type="http://schemas.openxmlformats.org/officeDocument/2006/relationships/image"/><Relationship Id="rId6" Target="../media/image78.png" Type="http://schemas.openxmlformats.org/officeDocument/2006/relationships/image"/><Relationship Id="rId7" Target="../media/image79.png" Type="http://schemas.openxmlformats.org/officeDocument/2006/relationships/image"/><Relationship Id="rId8" Target="../media/image80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81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Relationship Id="rId6" Target="../media/image8.jpeg" Type="http://schemas.openxmlformats.org/officeDocument/2006/relationships/image"/><Relationship Id="rId7" Target="../media/image9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7.png" Type="http://schemas.openxmlformats.org/officeDocument/2006/relationships/image"/><Relationship Id="rId11" Target="../media/image88.svg" Type="http://schemas.openxmlformats.org/officeDocument/2006/relationships/image"/><Relationship Id="rId12" Target="../media/image3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82.png" Type="http://schemas.openxmlformats.org/officeDocument/2006/relationships/image"/><Relationship Id="rId6" Target="../media/image83.png" Type="http://schemas.openxmlformats.org/officeDocument/2006/relationships/image"/><Relationship Id="rId7" Target="../media/image84.png" Type="http://schemas.openxmlformats.org/officeDocument/2006/relationships/image"/><Relationship Id="rId8" Target="../media/image85.png" Type="http://schemas.openxmlformats.org/officeDocument/2006/relationships/image"/><Relationship Id="rId9" Target="../media/image8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89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0.png" Type="http://schemas.openxmlformats.org/officeDocument/2006/relationships/image"/><Relationship Id="rId3" Target="../media/image91.png" Type="http://schemas.openxmlformats.org/officeDocument/2006/relationships/image"/><Relationship Id="rId4" Target="../media/image92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93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94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95.png" Type="http://schemas.openxmlformats.org/officeDocument/2006/relationships/image"/><Relationship Id="rId6" Target="../media/image96.png" Type="http://schemas.openxmlformats.org/officeDocument/2006/relationships/image"/><Relationship Id="rId7" Target="../media/image97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98.png" Type="http://schemas.openxmlformats.org/officeDocument/2006/relationships/image"/><Relationship Id="rId6" Target="../media/image99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100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101.png" Type="http://schemas.openxmlformats.org/officeDocument/2006/relationships/image"/><Relationship Id="rId6" Target="../media/image102.png" Type="http://schemas.openxmlformats.org/officeDocument/2006/relationships/image"/><Relationship Id="rId7" Target="../media/image103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104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105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6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107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3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jpe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8.jpeg" Type="http://schemas.openxmlformats.org/officeDocument/2006/relationships/image"/><Relationship Id="rId3" Target="../media/image109.png" Type="http://schemas.openxmlformats.org/officeDocument/2006/relationships/image"/><Relationship Id="rId4" Target="../media/image110.svg" Type="http://schemas.openxmlformats.org/officeDocument/2006/relationships/image"/><Relationship Id="rId5" Target="../media/image111.jpeg" Type="http://schemas.openxmlformats.org/officeDocument/2006/relationships/image"/><Relationship Id="rId6" Target="../media/image112.png" Type="http://schemas.openxmlformats.org/officeDocument/2006/relationships/image"/><Relationship Id="rId7" Target="../media/image113.svg" Type="http://schemas.openxmlformats.org/officeDocument/2006/relationships/image"/><Relationship Id="rId8" Target="../media/image114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.pn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38.png" Type="http://schemas.openxmlformats.org/officeDocument/2006/relationships/image"/><Relationship Id="rId6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2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"/>
            <a:ext cx="12192000" cy="7153753"/>
            <a:chOff x="0" y="0"/>
            <a:chExt cx="16256000" cy="95383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9538337"/>
            </a:xfrm>
            <a:custGeom>
              <a:avLst/>
              <a:gdLst/>
              <a:ahLst/>
              <a:cxnLst/>
              <a:rect r="r" b="b" t="t" l="l"/>
              <a:pathLst>
                <a:path h="9538337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538337"/>
                  </a:lnTo>
                  <a:lnTo>
                    <a:pt x="0" y="9538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56" t="0" r="-215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9925" y="1114396"/>
            <a:ext cx="5772150" cy="4629150"/>
            <a:chOff x="0" y="0"/>
            <a:chExt cx="7696200" cy="6172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96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7696200">
                  <a:moveTo>
                    <a:pt x="0" y="0"/>
                  </a:moveTo>
                  <a:lnTo>
                    <a:pt x="7696200" y="0"/>
                  </a:lnTo>
                  <a:lnTo>
                    <a:pt x="76962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717925" y="5743546"/>
            <a:ext cx="2756149" cy="988323"/>
            <a:chOff x="0" y="0"/>
            <a:chExt cx="2266666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91" r="0" b="-1591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384422" y="2979868"/>
            <a:ext cx="7572470" cy="890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7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FUNDAMENTOS FINANCEIROS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35901" y="1331300"/>
            <a:ext cx="10134600" cy="4933950"/>
            <a:chOff x="0" y="0"/>
            <a:chExt cx="13512800" cy="6578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512800" cy="6578600"/>
            </a:xfrm>
            <a:custGeom>
              <a:avLst/>
              <a:gdLst/>
              <a:ahLst/>
              <a:cxnLst/>
              <a:rect r="r" b="b" t="t" l="l"/>
              <a:pathLst>
                <a:path h="6578600" w="13512800">
                  <a:moveTo>
                    <a:pt x="0" y="0"/>
                  </a:moveTo>
                  <a:lnTo>
                    <a:pt x="13512800" y="0"/>
                  </a:lnTo>
                  <a:lnTo>
                    <a:pt x="13512800" y="6578600"/>
                  </a:lnTo>
                  <a:lnTo>
                    <a:pt x="0" y="6578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4969659" y="2048761"/>
            <a:ext cx="1195388" cy="1262062"/>
            <a:chOff x="0" y="0"/>
            <a:chExt cx="1593850" cy="16827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93850" cy="1682750"/>
            </a:xfrm>
            <a:custGeom>
              <a:avLst/>
              <a:gdLst/>
              <a:ahLst/>
              <a:cxnLst/>
              <a:rect r="r" b="b" t="t" l="l"/>
              <a:pathLst>
                <a:path h="1682750" w="1593850">
                  <a:moveTo>
                    <a:pt x="0" y="0"/>
                  </a:moveTo>
                  <a:lnTo>
                    <a:pt x="1593850" y="0"/>
                  </a:lnTo>
                  <a:lnTo>
                    <a:pt x="1593850" y="1682750"/>
                  </a:lnTo>
                  <a:lnTo>
                    <a:pt x="0" y="1682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836100" y="5239388"/>
            <a:ext cx="1262062" cy="719138"/>
            <a:chOff x="0" y="0"/>
            <a:chExt cx="1682750" cy="9588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82750" cy="958850"/>
            </a:xfrm>
            <a:custGeom>
              <a:avLst/>
              <a:gdLst/>
              <a:ahLst/>
              <a:cxnLst/>
              <a:rect r="r" b="b" t="t" l="l"/>
              <a:pathLst>
                <a:path h="958850" w="1682750">
                  <a:moveTo>
                    <a:pt x="0" y="0"/>
                  </a:moveTo>
                  <a:lnTo>
                    <a:pt x="1682750" y="0"/>
                  </a:lnTo>
                  <a:lnTo>
                    <a:pt x="1682750" y="958850"/>
                  </a:lnTo>
                  <a:lnTo>
                    <a:pt x="0" y="958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968983" y="3760575"/>
            <a:ext cx="1128712" cy="719138"/>
            <a:chOff x="0" y="0"/>
            <a:chExt cx="1504950" cy="9588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04950" cy="958850"/>
            </a:xfrm>
            <a:custGeom>
              <a:avLst/>
              <a:gdLst/>
              <a:ahLst/>
              <a:cxnLst/>
              <a:rect r="r" b="b" t="t" l="l"/>
              <a:pathLst>
                <a:path h="958850" w="1504950">
                  <a:moveTo>
                    <a:pt x="0" y="0"/>
                  </a:moveTo>
                  <a:lnTo>
                    <a:pt x="1504950" y="0"/>
                  </a:lnTo>
                  <a:lnTo>
                    <a:pt x="1504950" y="958850"/>
                  </a:lnTo>
                  <a:lnTo>
                    <a:pt x="0" y="958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1746" y="373637"/>
            <a:ext cx="6209738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LEITURA DE RELATÓRIOS FINANCEIROS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BALANÇO PATRIMONIAL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147278" y="191638"/>
            <a:ext cx="1904924" cy="683084"/>
            <a:chOff x="0" y="0"/>
            <a:chExt cx="2266666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6209738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LEITURA DE RELATÓRIOS FINANCEIROS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BALANÇO PATRIMONIAL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05991" y="1460249"/>
            <a:ext cx="4259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0527" y="1460249"/>
            <a:ext cx="2105235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47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ENTENDER AESTRUTURA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0527" y="1686944"/>
            <a:ext cx="2771327" cy="541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ATIVO:aplicação de recursos PASSIVO: origem de recursos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0527" y="2510152"/>
            <a:ext cx="6062367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TESOURARIA</a:t>
            </a:r>
          </a:p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ATIVO: caixa e equivalentes de caixa</a:t>
            </a:r>
          </a:p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PASSIVO: endividamento bancário e empréstimos com terceiros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0527" y="3607813"/>
            <a:ext cx="10579989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OPERACIONAL</a:t>
            </a:r>
          </a:p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ATIVO: clientes, estoques, impostos a recuperar, adiantamentos e despesas antecipadas</a:t>
            </a:r>
          </a:p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PASSIVO: fornecedores, obrigações trabalhistas, tributárias, adiantamento de clientes e outras contas a pagar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0527" y="4705350"/>
            <a:ext cx="3839251" cy="54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PERMANENTE</a:t>
            </a:r>
          </a:p>
          <a:p>
            <a:pPr algn="l">
              <a:lnSpc>
                <a:spcPts val="2160"/>
              </a:lnSpc>
            </a:pPr>
            <a:r>
              <a:rPr lang="en-US" sz="1200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ATIVO: Investimentos e ativo imobilizado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0527" y="5575935"/>
            <a:ext cx="1887293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PATRIMÔNIO LÍQUIDO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61989" y="5849960"/>
            <a:ext cx="42682" cy="21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0527" y="5849960"/>
            <a:ext cx="2229755" cy="21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 spc="155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PASSIVO:</a:t>
            </a:r>
            <a:r>
              <a:rPr lang="en-US" sz="1202" spc="155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5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Capital</a:t>
            </a:r>
            <a:r>
              <a:rPr lang="en-US" sz="1202" spc="155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5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social,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21848" y="5849960"/>
            <a:ext cx="3943655" cy="21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lucros</a:t>
            </a:r>
            <a:r>
              <a:rPr lang="en-US" sz="1202" spc="152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</a:t>
            </a:r>
            <a:r>
              <a:rPr lang="en-US" sz="1202" spc="152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prejuízos</a:t>
            </a:r>
            <a:r>
              <a:rPr lang="en-US" sz="1202" spc="152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acumulados</a:t>
            </a:r>
            <a:r>
              <a:rPr lang="en-US" sz="1202" spc="152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</a:t>
            </a:r>
            <a:r>
              <a:rPr lang="en-US" sz="1202" spc="152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reservas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0147278" y="191638"/>
            <a:ext cx="1904924" cy="683084"/>
            <a:chOff x="0" y="0"/>
            <a:chExt cx="2266666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075807" y="1384259"/>
            <a:ext cx="4819650" cy="4929188"/>
            <a:chOff x="16205539" y="3691602"/>
            <a:chExt cx="12845631" cy="131439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" y="-4"/>
              <a:ext cx="12845617" cy="13143991"/>
            </a:xfrm>
            <a:custGeom>
              <a:avLst/>
              <a:gdLst/>
              <a:ahLst/>
              <a:cxnLst/>
              <a:rect r="r" b="b" t="t" l="l"/>
              <a:pathLst>
                <a:path h="13143991" w="12845617">
                  <a:moveTo>
                    <a:pt x="12845617" y="0"/>
                  </a:moveTo>
                  <a:lnTo>
                    <a:pt x="12845617" y="13143991"/>
                  </a:lnTo>
                  <a:lnTo>
                    <a:pt x="0" y="13143991"/>
                  </a:lnTo>
                  <a:lnTo>
                    <a:pt x="0" y="0"/>
                  </a:lnTo>
                  <a:lnTo>
                    <a:pt x="12845617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742276" y="2251148"/>
            <a:ext cx="3443288" cy="3367088"/>
          </a:xfrm>
          <a:custGeom>
            <a:avLst/>
            <a:gdLst/>
            <a:ahLst/>
            <a:cxnLst/>
            <a:rect r="r" b="b" t="t" l="l"/>
            <a:pathLst>
              <a:path h="3367088" w="3443288">
                <a:moveTo>
                  <a:pt x="0" y="0"/>
                </a:moveTo>
                <a:lnTo>
                  <a:pt x="3443288" y="0"/>
                </a:lnTo>
                <a:lnTo>
                  <a:pt x="3443288" y="3367088"/>
                </a:lnTo>
                <a:lnTo>
                  <a:pt x="0" y="3367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08178" y="2220973"/>
            <a:ext cx="1171575" cy="76200"/>
          </a:xfrm>
          <a:custGeom>
            <a:avLst/>
            <a:gdLst/>
            <a:ahLst/>
            <a:cxnLst/>
            <a:rect r="r" b="b" t="t" l="l"/>
            <a:pathLst>
              <a:path h="76200" w="1171575">
                <a:moveTo>
                  <a:pt x="0" y="0"/>
                </a:moveTo>
                <a:lnTo>
                  <a:pt x="1171575" y="0"/>
                </a:lnTo>
                <a:lnTo>
                  <a:pt x="117157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434715" y="1560195"/>
            <a:ext cx="2743200" cy="76200"/>
          </a:xfrm>
          <a:custGeom>
            <a:avLst/>
            <a:gdLst/>
            <a:ahLst/>
            <a:cxnLst/>
            <a:rect r="r" b="b" t="t" l="l"/>
            <a:pathLst>
              <a:path h="76200" w="2743200">
                <a:moveTo>
                  <a:pt x="0" y="0"/>
                </a:moveTo>
                <a:lnTo>
                  <a:pt x="2743200" y="0"/>
                </a:lnTo>
                <a:lnTo>
                  <a:pt x="2743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835021" y="2436114"/>
            <a:ext cx="3343275" cy="76200"/>
          </a:xfrm>
          <a:custGeom>
            <a:avLst/>
            <a:gdLst/>
            <a:ahLst/>
            <a:cxnLst/>
            <a:rect r="r" b="b" t="t" l="l"/>
            <a:pathLst>
              <a:path h="76200" w="3343275">
                <a:moveTo>
                  <a:pt x="0" y="0"/>
                </a:moveTo>
                <a:lnTo>
                  <a:pt x="3343275" y="0"/>
                </a:lnTo>
                <a:lnTo>
                  <a:pt x="3343275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019168" y="2463232"/>
            <a:ext cx="3162300" cy="1047750"/>
          </a:xfrm>
          <a:custGeom>
            <a:avLst/>
            <a:gdLst/>
            <a:ahLst/>
            <a:cxnLst/>
            <a:rect r="r" b="b" t="t" l="l"/>
            <a:pathLst>
              <a:path h="1047750" w="3162300">
                <a:moveTo>
                  <a:pt x="0" y="0"/>
                </a:moveTo>
                <a:lnTo>
                  <a:pt x="3162300" y="0"/>
                </a:lnTo>
                <a:lnTo>
                  <a:pt x="316230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1746" y="373637"/>
            <a:ext cx="10133228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LEITURA DE RELATÓRIOS FINANCEIROS</a:t>
            </a:r>
          </a:p>
          <a:p>
            <a:pPr algn="l">
              <a:lnSpc>
                <a:spcPts val="4206"/>
              </a:lnSpc>
            </a:pPr>
            <a:r>
              <a:rPr lang="en-US" b="true" sz="3998" spc="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DEMONSTRATIVO DE RESULTADO (DRE)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0527" y="1450991"/>
            <a:ext cx="3195533" cy="27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b="true" sz="1403" spc="17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RECEITA OPERACIONAL BRUTA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230112" y="1458973"/>
            <a:ext cx="3755317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PRECIFICAÇÃO, MIX DE PRODUTO, VOLUME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4150" y="1885026"/>
            <a:ext cx="38624" cy="270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8"/>
              </a:lnSpc>
            </a:pPr>
            <a:r>
              <a:rPr lang="en-US" b="true" sz="140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30112" y="2156403"/>
            <a:ext cx="1510608" cy="177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7"/>
              </a:lnSpc>
            </a:pPr>
            <a:r>
              <a:rPr lang="en-US" sz="998" spc="14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GESTÃO TRIBUTÁRIA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0527" y="3929758"/>
            <a:ext cx="2131352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GASTOS GERAIS (SG&amp;A)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18470" y="4205335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0527" y="5465445"/>
            <a:ext cx="3718236" cy="556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"/>
              </a:lnSpc>
            </a:pPr>
            <a:r>
              <a:rPr lang="en-US" sz="1200" spc="15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IMPOSTOS (IRPJ E CSLL)</a:t>
            </a:r>
          </a:p>
          <a:p>
            <a:pPr algn="l">
              <a:lnSpc>
                <a:spcPts val="701"/>
              </a:lnSpc>
            </a:pPr>
            <a:r>
              <a:rPr lang="en-US" b="true" sz="1403" spc="1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RESULTADO LÍQUIDO DO EXERCÍCIO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85584" y="2490454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0527" y="2794264"/>
            <a:ext cx="3029112" cy="962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22"/>
              </a:lnSpc>
            </a:pPr>
            <a:r>
              <a:rPr lang="en-US" b="true" sz="1403" spc="1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(-) CPV, CPS, CMV</a:t>
            </a:r>
          </a:p>
          <a:p>
            <a:pPr algn="l">
              <a:lnSpc>
                <a:spcPts val="2145"/>
              </a:lnSpc>
            </a:pPr>
            <a:r>
              <a:rPr lang="en-US" sz="996" spc="149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Custo dos produtos vendidos</a:t>
            </a:r>
          </a:p>
          <a:p>
            <a:pPr algn="l">
              <a:lnSpc>
                <a:spcPts val="3024"/>
              </a:lnSpc>
            </a:pPr>
            <a:r>
              <a:rPr lang="en-US" b="true" sz="1403" spc="1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LUCRO OPERACIONAL BRUTO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76277" y="4546683"/>
            <a:ext cx="42682" cy="21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60527" y="4926597"/>
            <a:ext cx="3190437" cy="27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b="true" sz="1403" spc="14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LUCRO OPERACIONAL LÍQUIDO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0527" y="1885026"/>
            <a:ext cx="2814914" cy="270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8"/>
              </a:lnSpc>
            </a:pPr>
            <a:r>
              <a:rPr lang="en-US" b="true" sz="1406" spc="15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(-)</a:t>
            </a:r>
            <a:r>
              <a:rPr lang="en-US" b="true" sz="1406" spc="15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1406" spc="15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DEDUÇÕES</a:t>
            </a:r>
            <a:r>
              <a:rPr lang="en-US" b="true" sz="1406" spc="15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1406" spc="15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</a:t>
            </a:r>
            <a:r>
              <a:rPr lang="en-US" b="true" sz="1406" spc="15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1406" spc="15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RECEITA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828458" y="2249662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60527" y="4205335"/>
            <a:ext cx="3837365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45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Despesasadministrativas,comerciais e outras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21715" y="2249662"/>
            <a:ext cx="4054640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49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Impostos sobre vendas,devoluções, abatimentos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83615" y="2490454"/>
            <a:ext cx="1834163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Comissão, fretes eetc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169152" y="2397871"/>
            <a:ext cx="4648352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49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COMPETÊNCIA DE NEGOCIAÇÃO E EFICIÊNCIA OPERACIONAL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60527" y="4546683"/>
            <a:ext cx="3784149" cy="21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RECEITAS</a:t>
            </a:r>
            <a:r>
              <a:rPr lang="en-US" sz="1202" spc="153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</a:t>
            </a:r>
            <a:r>
              <a:rPr lang="en-US" sz="1202" spc="153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OU</a:t>
            </a:r>
            <a:r>
              <a:rPr lang="en-US" sz="1202" spc="153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(-)</a:t>
            </a:r>
            <a:r>
              <a:rPr lang="en-US" sz="1202" spc="153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DESPESAS</a:t>
            </a:r>
            <a:r>
              <a:rPr lang="en-US" sz="1202" spc="153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2" spc="15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FINANCEIRAS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169152" y="3520735"/>
            <a:ext cx="3997033" cy="871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4"/>
              </a:lnSpc>
            </a:pPr>
            <a:r>
              <a:rPr lang="en-US" sz="1202">
                <a:solidFill>
                  <a:srgbClr val="000000"/>
                </a:solidFill>
                <a:latin typeface="Nunito Extra-Light"/>
                <a:ea typeface="Nunito Extra-Light"/>
                <a:cs typeface="Nunito Extra-Light"/>
                <a:sym typeface="Nunito Extra-Light"/>
              </a:rPr>
              <a:t>RESPONSABILIDADE DA GESTÃO</a:t>
            </a:r>
          </a:p>
          <a:p>
            <a:pPr algn="l">
              <a:lnSpc>
                <a:spcPts val="2164"/>
              </a:lnSpc>
            </a:pPr>
            <a:r>
              <a:rPr lang="en-US" sz="1202">
                <a:solidFill>
                  <a:srgbClr val="000000"/>
                </a:solidFill>
                <a:latin typeface="Nunito Extra-Light"/>
                <a:ea typeface="Nunito Extra-Light"/>
                <a:cs typeface="Nunito Extra-Light"/>
                <a:sym typeface="Nunito Extra-Light"/>
              </a:rPr>
              <a:t>“Planejamento, produtividade, pontualidade, conformidade, engajamento e entrega”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169152" y="4904565"/>
            <a:ext cx="3358925" cy="653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1200">
                <a:solidFill>
                  <a:srgbClr val="FF0000"/>
                </a:solidFill>
                <a:latin typeface="Nunito Extra-Light"/>
                <a:ea typeface="Nunito Extra-Light"/>
                <a:cs typeface="Nunito Extra-Light"/>
                <a:sym typeface="Nunito Extra-Light"/>
              </a:rPr>
              <a:t>RESPONSABILIDADE DO DONO</a:t>
            </a:r>
          </a:p>
          <a:p>
            <a:pPr algn="l">
              <a:lnSpc>
                <a:spcPts val="2760"/>
              </a:lnSpc>
            </a:pPr>
            <a:r>
              <a:rPr lang="en-US" sz="1200">
                <a:solidFill>
                  <a:srgbClr val="FF0000"/>
                </a:solidFill>
                <a:latin typeface="Nunito Extra-Light"/>
                <a:ea typeface="Nunito Extra-Light"/>
                <a:cs typeface="Nunito Extra-Light"/>
                <a:sym typeface="Nunito Extra-Light"/>
              </a:rPr>
              <a:t>“Modelo de negócio, estrutura, capital intelectual” 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0674127" y="191638"/>
            <a:ext cx="1378075" cy="494162"/>
            <a:chOff x="0" y="0"/>
            <a:chExt cx="2266666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126503" y="1504540"/>
            <a:ext cx="1738312" cy="414338"/>
            <a:chOff x="3004210" y="4014216"/>
            <a:chExt cx="4635094" cy="11006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35094" cy="1100671"/>
            </a:xfrm>
            <a:custGeom>
              <a:avLst/>
              <a:gdLst/>
              <a:ahLst/>
              <a:cxnLst/>
              <a:rect r="r" b="b" t="t" l="l"/>
              <a:pathLst>
                <a:path h="1100671" w="4635094">
                  <a:moveTo>
                    <a:pt x="0" y="183553"/>
                  </a:moveTo>
                  <a:cubicBezTo>
                    <a:pt x="0" y="82296"/>
                    <a:pt x="82131" y="0"/>
                    <a:pt x="183426" y="0"/>
                  </a:cubicBezTo>
                  <a:lnTo>
                    <a:pt x="4451871" y="0"/>
                  </a:lnTo>
                  <a:cubicBezTo>
                    <a:pt x="4553141" y="0"/>
                    <a:pt x="4635094" y="82296"/>
                    <a:pt x="4635094" y="183553"/>
                  </a:cubicBezTo>
                  <a:lnTo>
                    <a:pt x="4635094" y="917105"/>
                  </a:lnTo>
                  <a:cubicBezTo>
                    <a:pt x="4635094" y="1018375"/>
                    <a:pt x="4553141" y="1100671"/>
                    <a:pt x="4451871" y="1100671"/>
                  </a:cubicBezTo>
                  <a:lnTo>
                    <a:pt x="183426" y="1100671"/>
                  </a:lnTo>
                  <a:cubicBezTo>
                    <a:pt x="82131" y="1100671"/>
                    <a:pt x="0" y="1018375"/>
                    <a:pt x="0" y="917105"/>
                  </a:cubicBezTo>
                  <a:lnTo>
                    <a:pt x="0" y="183553"/>
                  </a:lnTo>
                  <a:close/>
                </a:path>
              </a:pathLst>
            </a:custGeom>
            <a:solidFill>
              <a:srgbClr val="C1E5F5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126503" y="2058324"/>
            <a:ext cx="1738312" cy="414338"/>
            <a:chOff x="3004210" y="5491141"/>
            <a:chExt cx="4635094" cy="11003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-4"/>
              <a:ext cx="4635094" cy="1100328"/>
            </a:xfrm>
            <a:custGeom>
              <a:avLst/>
              <a:gdLst/>
              <a:ahLst/>
              <a:cxnLst/>
              <a:rect r="r" b="b" t="t" l="l"/>
              <a:pathLst>
                <a:path h="1100328" w="4635094">
                  <a:moveTo>
                    <a:pt x="0" y="183566"/>
                  </a:moveTo>
                  <a:cubicBezTo>
                    <a:pt x="0" y="81966"/>
                    <a:pt x="82131" y="0"/>
                    <a:pt x="183426" y="0"/>
                  </a:cubicBezTo>
                  <a:lnTo>
                    <a:pt x="4451871" y="0"/>
                  </a:lnTo>
                  <a:cubicBezTo>
                    <a:pt x="4553141" y="0"/>
                    <a:pt x="4635094" y="81966"/>
                    <a:pt x="4635094" y="183566"/>
                  </a:cubicBezTo>
                  <a:lnTo>
                    <a:pt x="4635094" y="917118"/>
                  </a:lnTo>
                  <a:cubicBezTo>
                    <a:pt x="4635094" y="1018375"/>
                    <a:pt x="4553141" y="1100328"/>
                    <a:pt x="4451871" y="1100328"/>
                  </a:cubicBezTo>
                  <a:lnTo>
                    <a:pt x="183426" y="1100328"/>
                  </a:lnTo>
                  <a:cubicBezTo>
                    <a:pt x="82131" y="1100328"/>
                    <a:pt x="0" y="1018375"/>
                    <a:pt x="0" y="917118"/>
                  </a:cubicBezTo>
                  <a:lnTo>
                    <a:pt x="0" y="183566"/>
                  </a:lnTo>
                  <a:close/>
                </a:path>
              </a:pathLst>
            </a:custGeom>
            <a:solidFill>
              <a:srgbClr val="C1E5F5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24874" y="2609755"/>
            <a:ext cx="1738312" cy="414338"/>
            <a:chOff x="2999909" y="6961632"/>
            <a:chExt cx="4634992" cy="11003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4" y="0"/>
              <a:ext cx="4634992" cy="1100328"/>
            </a:xfrm>
            <a:custGeom>
              <a:avLst/>
              <a:gdLst/>
              <a:ahLst/>
              <a:cxnLst/>
              <a:rect r="r" b="b" t="t" l="l"/>
              <a:pathLst>
                <a:path h="1100328" w="4634992">
                  <a:moveTo>
                    <a:pt x="0" y="183553"/>
                  </a:moveTo>
                  <a:cubicBezTo>
                    <a:pt x="0" y="81953"/>
                    <a:pt x="82093" y="0"/>
                    <a:pt x="183426" y="0"/>
                  </a:cubicBezTo>
                  <a:lnTo>
                    <a:pt x="4451781" y="0"/>
                  </a:lnTo>
                  <a:cubicBezTo>
                    <a:pt x="4553038" y="0"/>
                    <a:pt x="4634992" y="81953"/>
                    <a:pt x="4634992" y="183553"/>
                  </a:cubicBezTo>
                  <a:lnTo>
                    <a:pt x="4634992" y="917105"/>
                  </a:lnTo>
                  <a:cubicBezTo>
                    <a:pt x="4634992" y="1018375"/>
                    <a:pt x="4553038" y="1100328"/>
                    <a:pt x="4451781" y="1100328"/>
                  </a:cubicBezTo>
                  <a:lnTo>
                    <a:pt x="183426" y="1100328"/>
                  </a:lnTo>
                  <a:cubicBezTo>
                    <a:pt x="82093" y="1100328"/>
                    <a:pt x="0" y="1018375"/>
                    <a:pt x="0" y="917105"/>
                  </a:cubicBezTo>
                  <a:lnTo>
                    <a:pt x="0" y="183553"/>
                  </a:lnTo>
                  <a:close/>
                </a:path>
              </a:pathLst>
            </a:custGeom>
            <a:solidFill>
              <a:srgbClr val="C1E5F5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2848070" y="1695231"/>
            <a:ext cx="261938" cy="3081338"/>
          </a:xfrm>
          <a:custGeom>
            <a:avLst/>
            <a:gdLst/>
            <a:ahLst/>
            <a:cxnLst/>
            <a:rect r="r" b="b" t="t" l="l"/>
            <a:pathLst>
              <a:path h="3081338" w="261938">
                <a:moveTo>
                  <a:pt x="0" y="0"/>
                </a:moveTo>
                <a:lnTo>
                  <a:pt x="261938" y="0"/>
                </a:lnTo>
                <a:lnTo>
                  <a:pt x="261938" y="3081337"/>
                </a:lnTo>
                <a:lnTo>
                  <a:pt x="0" y="3081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07596" y="3174397"/>
            <a:ext cx="1738312" cy="414338"/>
            <a:chOff x="2953851" y="8467344"/>
            <a:chExt cx="4634992" cy="11003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" y="0"/>
              <a:ext cx="4634992" cy="1100328"/>
            </a:xfrm>
            <a:custGeom>
              <a:avLst/>
              <a:gdLst/>
              <a:ahLst/>
              <a:cxnLst/>
              <a:rect r="r" b="b" t="t" l="l"/>
              <a:pathLst>
                <a:path h="1100328" w="4634992">
                  <a:moveTo>
                    <a:pt x="0" y="183223"/>
                  </a:moveTo>
                  <a:cubicBezTo>
                    <a:pt x="0" y="81953"/>
                    <a:pt x="82118" y="0"/>
                    <a:pt x="183414" y="0"/>
                  </a:cubicBezTo>
                  <a:lnTo>
                    <a:pt x="4451769" y="0"/>
                  </a:lnTo>
                  <a:cubicBezTo>
                    <a:pt x="4553027" y="0"/>
                    <a:pt x="4634992" y="81953"/>
                    <a:pt x="4634992" y="183223"/>
                  </a:cubicBezTo>
                  <a:lnTo>
                    <a:pt x="4634992" y="917105"/>
                  </a:lnTo>
                  <a:cubicBezTo>
                    <a:pt x="4634992" y="1018375"/>
                    <a:pt x="4553027" y="1100328"/>
                    <a:pt x="4451769" y="1100328"/>
                  </a:cubicBezTo>
                  <a:lnTo>
                    <a:pt x="183414" y="1100328"/>
                  </a:lnTo>
                  <a:cubicBezTo>
                    <a:pt x="82118" y="1100328"/>
                    <a:pt x="0" y="1018375"/>
                    <a:pt x="0" y="917105"/>
                  </a:cubicBezTo>
                  <a:lnTo>
                    <a:pt x="0" y="183223"/>
                  </a:lnTo>
                  <a:close/>
                </a:path>
              </a:pathLst>
            </a:custGeom>
            <a:solidFill>
              <a:srgbClr val="C1E5F5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07596" y="3725828"/>
            <a:ext cx="1738312" cy="414338"/>
            <a:chOff x="2953851" y="9937835"/>
            <a:chExt cx="4634992" cy="11003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" y="4"/>
              <a:ext cx="4634992" cy="1100327"/>
            </a:xfrm>
            <a:custGeom>
              <a:avLst/>
              <a:gdLst/>
              <a:ahLst/>
              <a:cxnLst/>
              <a:rect r="r" b="b" t="t" l="l"/>
              <a:pathLst>
                <a:path h="1100327" w="4634992">
                  <a:moveTo>
                    <a:pt x="0" y="183210"/>
                  </a:moveTo>
                  <a:cubicBezTo>
                    <a:pt x="0" y="81954"/>
                    <a:pt x="82118" y="0"/>
                    <a:pt x="183414" y="0"/>
                  </a:cubicBezTo>
                  <a:lnTo>
                    <a:pt x="4451769" y="0"/>
                  </a:lnTo>
                  <a:cubicBezTo>
                    <a:pt x="4553027" y="0"/>
                    <a:pt x="4634992" y="81954"/>
                    <a:pt x="4634992" y="183210"/>
                  </a:cubicBezTo>
                  <a:lnTo>
                    <a:pt x="4634992" y="917105"/>
                  </a:lnTo>
                  <a:cubicBezTo>
                    <a:pt x="4634992" y="1018362"/>
                    <a:pt x="4553027" y="1100328"/>
                    <a:pt x="4451769" y="1100328"/>
                  </a:cubicBezTo>
                  <a:lnTo>
                    <a:pt x="183414" y="1100328"/>
                  </a:lnTo>
                  <a:cubicBezTo>
                    <a:pt x="82118" y="1100328"/>
                    <a:pt x="0" y="1018362"/>
                    <a:pt x="0" y="917105"/>
                  </a:cubicBezTo>
                  <a:lnTo>
                    <a:pt x="0" y="183210"/>
                  </a:lnTo>
                  <a:close/>
                </a:path>
              </a:pathLst>
            </a:custGeom>
            <a:solidFill>
              <a:srgbClr val="C1E5F5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126503" y="4448204"/>
            <a:ext cx="1738312" cy="623888"/>
            <a:chOff x="3004210" y="11863493"/>
            <a:chExt cx="4635094" cy="166048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-4"/>
              <a:ext cx="4635094" cy="1660487"/>
            </a:xfrm>
            <a:custGeom>
              <a:avLst/>
              <a:gdLst/>
              <a:ahLst/>
              <a:cxnLst/>
              <a:rect r="r" b="b" t="t" l="l"/>
              <a:pathLst>
                <a:path h="1660487" w="4635094">
                  <a:moveTo>
                    <a:pt x="0" y="276694"/>
                  </a:moveTo>
                  <a:cubicBezTo>
                    <a:pt x="0" y="123952"/>
                    <a:pt x="123914" y="0"/>
                    <a:pt x="276758" y="0"/>
                  </a:cubicBezTo>
                  <a:lnTo>
                    <a:pt x="4358398" y="0"/>
                  </a:lnTo>
                  <a:cubicBezTo>
                    <a:pt x="4511142" y="0"/>
                    <a:pt x="4635094" y="123952"/>
                    <a:pt x="4635094" y="276694"/>
                  </a:cubicBezTo>
                  <a:lnTo>
                    <a:pt x="4635094" y="1383792"/>
                  </a:lnTo>
                  <a:cubicBezTo>
                    <a:pt x="4635094" y="1536535"/>
                    <a:pt x="4511142" y="1660487"/>
                    <a:pt x="4358398" y="1660487"/>
                  </a:cubicBezTo>
                  <a:lnTo>
                    <a:pt x="276758" y="1660487"/>
                  </a:lnTo>
                  <a:cubicBezTo>
                    <a:pt x="123914" y="1660487"/>
                    <a:pt x="0" y="1536535"/>
                    <a:pt x="0" y="1383792"/>
                  </a:cubicBezTo>
                  <a:lnTo>
                    <a:pt x="0" y="276694"/>
                  </a:lnTo>
                  <a:close/>
                </a:path>
              </a:pathLst>
            </a:custGeom>
            <a:solidFill>
              <a:srgbClr val="227ACB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2848070" y="2248376"/>
            <a:ext cx="261938" cy="2528888"/>
          </a:xfrm>
          <a:custGeom>
            <a:avLst/>
            <a:gdLst/>
            <a:ahLst/>
            <a:cxnLst/>
            <a:rect r="r" b="b" t="t" l="l"/>
            <a:pathLst>
              <a:path h="2528888" w="261938">
                <a:moveTo>
                  <a:pt x="0" y="0"/>
                </a:moveTo>
                <a:lnTo>
                  <a:pt x="261938" y="0"/>
                </a:lnTo>
                <a:lnTo>
                  <a:pt x="261938" y="2528888"/>
                </a:lnTo>
                <a:lnTo>
                  <a:pt x="0" y="25288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29087" y="3363630"/>
            <a:ext cx="280988" cy="1414462"/>
          </a:xfrm>
          <a:custGeom>
            <a:avLst/>
            <a:gdLst/>
            <a:ahLst/>
            <a:cxnLst/>
            <a:rect r="r" b="b" t="t" l="l"/>
            <a:pathLst>
              <a:path h="1414462" w="280988">
                <a:moveTo>
                  <a:pt x="0" y="0"/>
                </a:moveTo>
                <a:lnTo>
                  <a:pt x="280987" y="0"/>
                </a:lnTo>
                <a:lnTo>
                  <a:pt x="280987" y="1414462"/>
                </a:lnTo>
                <a:lnTo>
                  <a:pt x="0" y="14144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829087" y="3915508"/>
            <a:ext cx="280988" cy="862012"/>
          </a:xfrm>
          <a:custGeom>
            <a:avLst/>
            <a:gdLst/>
            <a:ahLst/>
            <a:cxnLst/>
            <a:rect r="r" b="b" t="t" l="l"/>
            <a:pathLst>
              <a:path h="862012" w="280988">
                <a:moveTo>
                  <a:pt x="0" y="0"/>
                </a:moveTo>
                <a:lnTo>
                  <a:pt x="280987" y="0"/>
                </a:lnTo>
                <a:lnTo>
                  <a:pt x="280987" y="862013"/>
                </a:lnTo>
                <a:lnTo>
                  <a:pt x="0" y="8620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3695224" y="1502216"/>
            <a:ext cx="1738312" cy="2638425"/>
            <a:chOff x="9854184" y="4011845"/>
            <a:chExt cx="4634992" cy="702395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4"/>
              <a:ext cx="4634992" cy="7023953"/>
            </a:xfrm>
            <a:custGeom>
              <a:avLst/>
              <a:gdLst/>
              <a:ahLst/>
              <a:cxnLst/>
              <a:rect r="r" b="b" t="t" l="l"/>
              <a:pathLst>
                <a:path h="7023953" w="4634992">
                  <a:moveTo>
                    <a:pt x="0" y="772503"/>
                  </a:moveTo>
                  <a:cubicBezTo>
                    <a:pt x="0" y="345783"/>
                    <a:pt x="345783" y="0"/>
                    <a:pt x="772503" y="0"/>
                  </a:cubicBezTo>
                  <a:lnTo>
                    <a:pt x="3862489" y="0"/>
                  </a:lnTo>
                  <a:cubicBezTo>
                    <a:pt x="4289208" y="0"/>
                    <a:pt x="4634992" y="345783"/>
                    <a:pt x="4634992" y="772503"/>
                  </a:cubicBezTo>
                  <a:lnTo>
                    <a:pt x="4634992" y="6251449"/>
                  </a:lnTo>
                  <a:cubicBezTo>
                    <a:pt x="4634992" y="6678169"/>
                    <a:pt x="4289208" y="7023953"/>
                    <a:pt x="3862489" y="7023953"/>
                  </a:cubicBezTo>
                  <a:lnTo>
                    <a:pt x="772503" y="7023953"/>
                  </a:lnTo>
                  <a:cubicBezTo>
                    <a:pt x="345783" y="7023953"/>
                    <a:pt x="0" y="6678169"/>
                    <a:pt x="0" y="6251449"/>
                  </a:cubicBezTo>
                  <a:lnTo>
                    <a:pt x="0" y="772503"/>
                  </a:lnTo>
                  <a:close/>
                </a:path>
              </a:pathLst>
            </a:custGeom>
            <a:solidFill>
              <a:srgbClr val="F6C6AD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3695224" y="4448204"/>
            <a:ext cx="1738312" cy="623888"/>
            <a:chOff x="9854184" y="11863493"/>
            <a:chExt cx="4634992" cy="166048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-4"/>
              <a:ext cx="4634992" cy="1660487"/>
            </a:xfrm>
            <a:custGeom>
              <a:avLst/>
              <a:gdLst/>
              <a:ahLst/>
              <a:cxnLst/>
              <a:rect r="r" b="b" t="t" l="l"/>
              <a:pathLst>
                <a:path h="1660487" w="4634992">
                  <a:moveTo>
                    <a:pt x="0" y="276694"/>
                  </a:moveTo>
                  <a:cubicBezTo>
                    <a:pt x="0" y="123952"/>
                    <a:pt x="123952" y="0"/>
                    <a:pt x="276695" y="0"/>
                  </a:cubicBezTo>
                  <a:lnTo>
                    <a:pt x="4358297" y="0"/>
                  </a:lnTo>
                  <a:cubicBezTo>
                    <a:pt x="4511040" y="0"/>
                    <a:pt x="4634992" y="123952"/>
                    <a:pt x="4634992" y="276694"/>
                  </a:cubicBezTo>
                  <a:lnTo>
                    <a:pt x="4634992" y="1383792"/>
                  </a:lnTo>
                  <a:cubicBezTo>
                    <a:pt x="4634992" y="1536535"/>
                    <a:pt x="4511040" y="1660487"/>
                    <a:pt x="4358297" y="1660487"/>
                  </a:cubicBezTo>
                  <a:lnTo>
                    <a:pt x="276695" y="1660487"/>
                  </a:lnTo>
                  <a:cubicBezTo>
                    <a:pt x="123952" y="1660487"/>
                    <a:pt x="0" y="1536535"/>
                    <a:pt x="0" y="1383792"/>
                  </a:cubicBezTo>
                  <a:lnTo>
                    <a:pt x="0" y="276694"/>
                  </a:lnTo>
                  <a:close/>
                </a:path>
              </a:pathLst>
            </a:custGeom>
            <a:solidFill>
              <a:srgbClr val="E97132"/>
            </a:solid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2844860" y="2800321"/>
            <a:ext cx="266700" cy="1976438"/>
          </a:xfrm>
          <a:custGeom>
            <a:avLst/>
            <a:gdLst/>
            <a:ahLst/>
            <a:cxnLst/>
            <a:rect r="r" b="b" t="t" l="l"/>
            <a:pathLst>
              <a:path h="1976438" w="266700">
                <a:moveTo>
                  <a:pt x="0" y="0"/>
                </a:moveTo>
                <a:lnTo>
                  <a:pt x="266700" y="0"/>
                </a:lnTo>
                <a:lnTo>
                  <a:pt x="266700" y="1976438"/>
                </a:lnTo>
                <a:lnTo>
                  <a:pt x="0" y="1976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416772" y="2804922"/>
            <a:ext cx="261938" cy="1971675"/>
          </a:xfrm>
          <a:custGeom>
            <a:avLst/>
            <a:gdLst/>
            <a:ahLst/>
            <a:cxnLst/>
            <a:rect r="r" b="b" t="t" l="l"/>
            <a:pathLst>
              <a:path h="1971675" w="261938">
                <a:moveTo>
                  <a:pt x="0" y="0"/>
                </a:moveTo>
                <a:lnTo>
                  <a:pt x="261938" y="0"/>
                </a:lnTo>
                <a:lnTo>
                  <a:pt x="261938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6251229" y="1497778"/>
            <a:ext cx="1738312" cy="2638425"/>
            <a:chOff x="16670189" y="3999992"/>
            <a:chExt cx="4634992" cy="702395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-4" y="0"/>
              <a:ext cx="4634991" cy="7023952"/>
            </a:xfrm>
            <a:custGeom>
              <a:avLst/>
              <a:gdLst/>
              <a:ahLst/>
              <a:cxnLst/>
              <a:rect r="r" b="b" t="t" l="l"/>
              <a:pathLst>
                <a:path h="7023952" w="4634991">
                  <a:moveTo>
                    <a:pt x="0" y="772503"/>
                  </a:moveTo>
                  <a:cubicBezTo>
                    <a:pt x="0" y="345783"/>
                    <a:pt x="345782" y="0"/>
                    <a:pt x="772502" y="0"/>
                  </a:cubicBezTo>
                  <a:lnTo>
                    <a:pt x="3862501" y="0"/>
                  </a:lnTo>
                  <a:cubicBezTo>
                    <a:pt x="4289222" y="0"/>
                    <a:pt x="4634992" y="345783"/>
                    <a:pt x="4634992" y="772503"/>
                  </a:cubicBezTo>
                  <a:lnTo>
                    <a:pt x="4634992" y="6251450"/>
                  </a:lnTo>
                  <a:cubicBezTo>
                    <a:pt x="4634992" y="6677827"/>
                    <a:pt x="4289222" y="7023952"/>
                    <a:pt x="3862501" y="7023952"/>
                  </a:cubicBezTo>
                  <a:lnTo>
                    <a:pt x="772502" y="7023952"/>
                  </a:lnTo>
                  <a:cubicBezTo>
                    <a:pt x="345782" y="7023952"/>
                    <a:pt x="0" y="6677827"/>
                    <a:pt x="0" y="6251450"/>
                  </a:cubicBezTo>
                  <a:lnTo>
                    <a:pt x="0" y="772503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251229" y="4443698"/>
            <a:ext cx="1738312" cy="623888"/>
            <a:chOff x="16670189" y="11851640"/>
            <a:chExt cx="4634992" cy="166014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-4" y="0"/>
              <a:ext cx="4634991" cy="1660144"/>
            </a:xfrm>
            <a:custGeom>
              <a:avLst/>
              <a:gdLst/>
              <a:ahLst/>
              <a:cxnLst/>
              <a:rect r="r" b="b" t="t" l="l"/>
              <a:pathLst>
                <a:path h="1660144" w="4634991">
                  <a:moveTo>
                    <a:pt x="0" y="276695"/>
                  </a:moveTo>
                  <a:cubicBezTo>
                    <a:pt x="0" y="123609"/>
                    <a:pt x="123622" y="0"/>
                    <a:pt x="276695" y="0"/>
                  </a:cubicBezTo>
                  <a:lnTo>
                    <a:pt x="4358309" y="0"/>
                  </a:lnTo>
                  <a:cubicBezTo>
                    <a:pt x="4511040" y="0"/>
                    <a:pt x="4634992" y="123609"/>
                    <a:pt x="4634992" y="276695"/>
                  </a:cubicBezTo>
                  <a:lnTo>
                    <a:pt x="4634992" y="1383450"/>
                  </a:lnTo>
                  <a:cubicBezTo>
                    <a:pt x="4634992" y="1536535"/>
                    <a:pt x="4511040" y="1660145"/>
                    <a:pt x="4358309" y="1660145"/>
                  </a:cubicBezTo>
                  <a:lnTo>
                    <a:pt x="276695" y="1660145"/>
                  </a:lnTo>
                  <a:cubicBezTo>
                    <a:pt x="123622" y="1660145"/>
                    <a:pt x="0" y="1536535"/>
                    <a:pt x="0" y="1383450"/>
                  </a:cubicBezTo>
                  <a:lnTo>
                    <a:pt x="0" y="276695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7972777" y="2800474"/>
            <a:ext cx="261938" cy="1971675"/>
          </a:xfrm>
          <a:custGeom>
            <a:avLst/>
            <a:gdLst/>
            <a:ahLst/>
            <a:cxnLst/>
            <a:rect r="r" b="b" t="t" l="l"/>
            <a:pathLst>
              <a:path h="1971675" w="261938">
                <a:moveTo>
                  <a:pt x="0" y="0"/>
                </a:moveTo>
                <a:lnTo>
                  <a:pt x="261938" y="0"/>
                </a:lnTo>
                <a:lnTo>
                  <a:pt x="261938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8807225" y="1497778"/>
            <a:ext cx="1738312" cy="2638425"/>
            <a:chOff x="23486195" y="3999992"/>
            <a:chExt cx="4634992" cy="702395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4" y="0"/>
              <a:ext cx="4634993" cy="7023952"/>
            </a:xfrm>
            <a:custGeom>
              <a:avLst/>
              <a:gdLst/>
              <a:ahLst/>
              <a:cxnLst/>
              <a:rect r="r" b="b" t="t" l="l"/>
              <a:pathLst>
                <a:path h="7023952" w="4634993">
                  <a:moveTo>
                    <a:pt x="0" y="772503"/>
                  </a:moveTo>
                  <a:cubicBezTo>
                    <a:pt x="0" y="345783"/>
                    <a:pt x="345770" y="0"/>
                    <a:pt x="772491" y="0"/>
                  </a:cubicBezTo>
                  <a:lnTo>
                    <a:pt x="3862489" y="0"/>
                  </a:lnTo>
                  <a:cubicBezTo>
                    <a:pt x="4289210" y="0"/>
                    <a:pt x="4634993" y="345783"/>
                    <a:pt x="4634993" y="772503"/>
                  </a:cubicBezTo>
                  <a:lnTo>
                    <a:pt x="4634993" y="6251450"/>
                  </a:lnTo>
                  <a:cubicBezTo>
                    <a:pt x="4634993" y="6677827"/>
                    <a:pt x="4289210" y="7023952"/>
                    <a:pt x="3862489" y="7023952"/>
                  </a:cubicBezTo>
                  <a:lnTo>
                    <a:pt x="772491" y="7023952"/>
                  </a:lnTo>
                  <a:cubicBezTo>
                    <a:pt x="345770" y="7023952"/>
                    <a:pt x="0" y="6677827"/>
                    <a:pt x="0" y="6251450"/>
                  </a:cubicBezTo>
                  <a:lnTo>
                    <a:pt x="0" y="772503"/>
                  </a:lnTo>
                  <a:close/>
                </a:path>
              </a:pathLst>
            </a:custGeom>
            <a:solidFill>
              <a:srgbClr val="FFFF00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8807225" y="4443698"/>
            <a:ext cx="1738312" cy="623888"/>
            <a:chOff x="23486195" y="11851640"/>
            <a:chExt cx="4634992" cy="166014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4" y="0"/>
              <a:ext cx="4634993" cy="1660144"/>
            </a:xfrm>
            <a:custGeom>
              <a:avLst/>
              <a:gdLst/>
              <a:ahLst/>
              <a:cxnLst/>
              <a:rect r="r" b="b" t="t" l="l"/>
              <a:pathLst>
                <a:path h="1660144" w="4634993">
                  <a:moveTo>
                    <a:pt x="0" y="276695"/>
                  </a:moveTo>
                  <a:cubicBezTo>
                    <a:pt x="0" y="123609"/>
                    <a:pt x="123610" y="0"/>
                    <a:pt x="276683" y="0"/>
                  </a:cubicBezTo>
                  <a:lnTo>
                    <a:pt x="4358297" y="0"/>
                  </a:lnTo>
                  <a:cubicBezTo>
                    <a:pt x="4511041" y="0"/>
                    <a:pt x="4634993" y="123609"/>
                    <a:pt x="4634993" y="276695"/>
                  </a:cubicBezTo>
                  <a:lnTo>
                    <a:pt x="4634993" y="1383450"/>
                  </a:lnTo>
                  <a:cubicBezTo>
                    <a:pt x="4634993" y="1536535"/>
                    <a:pt x="4511041" y="1660145"/>
                    <a:pt x="4358297" y="1660145"/>
                  </a:cubicBezTo>
                  <a:lnTo>
                    <a:pt x="276683" y="1660145"/>
                  </a:lnTo>
                  <a:cubicBezTo>
                    <a:pt x="123610" y="1660145"/>
                    <a:pt x="0" y="1536535"/>
                    <a:pt x="0" y="1383450"/>
                  </a:cubicBezTo>
                  <a:lnTo>
                    <a:pt x="0" y="276695"/>
                  </a:lnTo>
                  <a:close/>
                </a:path>
              </a:pathLst>
            </a:custGeom>
            <a:solidFill>
              <a:srgbClr val="FFFF00"/>
            </a:solid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0528773" y="2800474"/>
            <a:ext cx="261938" cy="1971675"/>
          </a:xfrm>
          <a:custGeom>
            <a:avLst/>
            <a:gdLst/>
            <a:ahLst/>
            <a:cxnLst/>
            <a:rect r="r" b="b" t="t" l="l"/>
            <a:pathLst>
              <a:path h="1971675" w="261938">
                <a:moveTo>
                  <a:pt x="0" y="0"/>
                </a:moveTo>
                <a:lnTo>
                  <a:pt x="261938" y="0"/>
                </a:lnTo>
                <a:lnTo>
                  <a:pt x="261938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811363" y="5281451"/>
            <a:ext cx="2147888" cy="814388"/>
          </a:xfrm>
          <a:custGeom>
            <a:avLst/>
            <a:gdLst/>
            <a:ahLst/>
            <a:cxnLst/>
            <a:rect r="r" b="b" t="t" l="l"/>
            <a:pathLst>
              <a:path h="814388" w="2147888">
                <a:moveTo>
                  <a:pt x="0" y="0"/>
                </a:moveTo>
                <a:lnTo>
                  <a:pt x="2147888" y="0"/>
                </a:lnTo>
                <a:lnTo>
                  <a:pt x="2147888" y="814387"/>
                </a:lnTo>
                <a:lnTo>
                  <a:pt x="0" y="8143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4546187" y="5055327"/>
            <a:ext cx="1357312" cy="338138"/>
            <a:chOff x="0" y="0"/>
            <a:chExt cx="1809750" cy="45085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-6061583" y="-6740436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37288" t="73714" r="51578" b="21355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5867048" y="5050660"/>
            <a:ext cx="1271588" cy="342900"/>
            <a:chOff x="0" y="0"/>
            <a:chExt cx="1695450" cy="4572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-7822730" y="-6734213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48122" t="73646" r="41448" b="21353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5868705" y="5050660"/>
            <a:ext cx="3824288" cy="342900"/>
            <a:chOff x="0" y="0"/>
            <a:chExt cx="5099050" cy="4572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7824940" y="-6734213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48135" t="73646" r="20497" b="21353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978342" y="5055327"/>
            <a:ext cx="3924300" cy="338138"/>
            <a:chOff x="0" y="0"/>
            <a:chExt cx="5232400" cy="45085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-2637790" y="-6740436"/>
              <a:ext cx="16256001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1">
                  <a:moveTo>
                    <a:pt x="0" y="0"/>
                  </a:moveTo>
                  <a:lnTo>
                    <a:pt x="16256001" y="0"/>
                  </a:lnTo>
                  <a:lnTo>
                    <a:pt x="16256001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16226" t="73714" r="51585" b="21355"/>
              </a:stretch>
            </a:blipFill>
          </p:spPr>
        </p:sp>
      </p:grpSp>
      <p:sp>
        <p:nvSpPr>
          <p:cNvPr name="Freeform 48" id="48"/>
          <p:cNvSpPr/>
          <p:nvPr/>
        </p:nvSpPr>
        <p:spPr>
          <a:xfrm flipH="false" flipV="false" rot="0">
            <a:off x="7544848" y="5281451"/>
            <a:ext cx="2147888" cy="814388"/>
          </a:xfrm>
          <a:custGeom>
            <a:avLst/>
            <a:gdLst/>
            <a:ahLst/>
            <a:cxnLst/>
            <a:rect r="r" b="b" t="t" l="l"/>
            <a:pathLst>
              <a:path h="814388" w="2147888">
                <a:moveTo>
                  <a:pt x="0" y="0"/>
                </a:moveTo>
                <a:lnTo>
                  <a:pt x="2147887" y="0"/>
                </a:lnTo>
                <a:lnTo>
                  <a:pt x="2147887" y="814387"/>
                </a:lnTo>
                <a:lnTo>
                  <a:pt x="0" y="8143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6997227" y="5376701"/>
            <a:ext cx="509588" cy="623888"/>
            <a:chOff x="18659517" y="14339485"/>
            <a:chExt cx="1358392" cy="1660487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-4" y="-4"/>
              <a:ext cx="1358391" cy="1660486"/>
            </a:xfrm>
            <a:custGeom>
              <a:avLst/>
              <a:gdLst/>
              <a:ahLst/>
              <a:cxnLst/>
              <a:rect r="r" b="b" t="t" l="l"/>
              <a:pathLst>
                <a:path h="1660486" w="1358391">
                  <a:moveTo>
                    <a:pt x="0" y="226568"/>
                  </a:moveTo>
                  <a:cubicBezTo>
                    <a:pt x="0" y="101270"/>
                    <a:pt x="101270" y="0"/>
                    <a:pt x="226568" y="0"/>
                  </a:cubicBezTo>
                  <a:lnTo>
                    <a:pt x="1132167" y="0"/>
                  </a:lnTo>
                  <a:cubicBezTo>
                    <a:pt x="1257135" y="0"/>
                    <a:pt x="1358392" y="101270"/>
                    <a:pt x="1358392" y="226568"/>
                  </a:cubicBezTo>
                  <a:lnTo>
                    <a:pt x="1358392" y="1434083"/>
                  </a:lnTo>
                  <a:cubicBezTo>
                    <a:pt x="1358392" y="1559128"/>
                    <a:pt x="1257135" y="1660486"/>
                    <a:pt x="1132167" y="1660486"/>
                  </a:cubicBezTo>
                  <a:lnTo>
                    <a:pt x="226568" y="1660486"/>
                  </a:lnTo>
                  <a:cubicBezTo>
                    <a:pt x="101270" y="1660486"/>
                    <a:pt x="0" y="1559128"/>
                    <a:pt x="0" y="1434083"/>
                  </a:cubicBezTo>
                  <a:lnTo>
                    <a:pt x="0" y="22656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61746" y="373637"/>
            <a:ext cx="11406340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LEITURA DE RELATÓRIOS FINANCEIROS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DEMONSTRATIVO DE FLUXO DE CAIXA(DFC)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634995" y="1621603"/>
            <a:ext cx="735425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Lucro líquido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689230" y="3843595"/>
            <a:ext cx="586149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(+) Outros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621279" y="2175700"/>
            <a:ext cx="763162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(+) Provisões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527686" y="3291907"/>
            <a:ext cx="915286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(+) Amortização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541650" y="2727131"/>
            <a:ext cx="922896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(+) Depreciação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872227" y="1803844"/>
            <a:ext cx="1158631" cy="89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9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Clientes</a:t>
            </a:r>
          </a:p>
          <a:p>
            <a:pPr algn="l">
              <a:lnSpc>
                <a:spcPts val="1799"/>
              </a:lnSpc>
            </a:pPr>
            <a:r>
              <a:rPr lang="en-US" sz="9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Estoques</a:t>
            </a:r>
          </a:p>
          <a:p>
            <a:pPr algn="l">
              <a:lnSpc>
                <a:spcPts val="1799"/>
              </a:lnSpc>
            </a:pPr>
            <a:r>
              <a:rPr lang="en-US" sz="9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Impostos a rec. (+/-) Adiantamentos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872227" y="3175702"/>
            <a:ext cx="1365580" cy="663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996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Folha</a:t>
            </a:r>
          </a:p>
          <a:p>
            <a:pPr algn="l">
              <a:lnSpc>
                <a:spcPts val="1799"/>
              </a:lnSpc>
            </a:pPr>
            <a:r>
              <a:rPr lang="en-US" sz="996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Impostos e contrib. (+/-) Outros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428232" y="2980630"/>
            <a:ext cx="557517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M&amp;A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6428232" y="2608897"/>
            <a:ext cx="1074944" cy="311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8"/>
              </a:lnSpc>
            </a:pPr>
            <a:r>
              <a:rPr lang="en-US" sz="9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Aplicações (+/-) Investimentos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724090" y="5447090"/>
            <a:ext cx="35871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8065008" y="5609044"/>
            <a:ext cx="1202741" cy="311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sz="9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Saldo inicial de caixa Saldo final de caixa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8984618" y="2866330"/>
            <a:ext cx="1003287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Pagamentos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256690" y="4594546"/>
            <a:ext cx="1542583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(=) GERAÇÃO DE CAIXA 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523362" y="4746946"/>
            <a:ext cx="962892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 OPERAÇÃO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3932177" y="4604071"/>
            <a:ext cx="1290609" cy="311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b="true" sz="996" spc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(=) VARIAÇÃO NOS ATIVOS E PASSIVOS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5137661" y="5523319"/>
            <a:ext cx="1559747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(=) SALDO DE CAIXA DA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5521709" y="5675719"/>
            <a:ext cx="740712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OPERAÇÃO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6534274" y="4589974"/>
            <a:ext cx="1232154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 spc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(=) ATIVIDADES DE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6644002" y="4742374"/>
            <a:ext cx="972302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INVEST</a:t>
            </a:r>
            <a:r>
              <a:rPr lang="en-US" b="true" sz="99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IM</a:t>
            </a:r>
            <a:r>
              <a:rPr lang="en-US" b="true" sz="99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ENT</a:t>
            </a:r>
            <a:r>
              <a:rPr lang="en-US" b="true" sz="99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7859268" y="5447090"/>
            <a:ext cx="1586065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(=)VARIAÇÃODOCAIXA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9090660" y="4589974"/>
            <a:ext cx="1232154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 spc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(=) ATIVIDADES DE 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9145524" y="4742374"/>
            <a:ext cx="1082230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FINANCIAMENTO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3872227" y="2984659"/>
            <a:ext cx="1074687" cy="168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7"/>
              </a:lnSpc>
            </a:pPr>
            <a:r>
              <a:rPr lang="en-US" sz="9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Fornecedores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8984618" y="2637187"/>
            <a:ext cx="894388" cy="168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7"/>
              </a:lnSpc>
            </a:pPr>
            <a:r>
              <a:rPr lang="en-US" sz="9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(+/-) Captações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7177402" y="5498078"/>
            <a:ext cx="151609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b="true" sz="2004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=</a:t>
            </a:r>
          </a:p>
        </p:txBody>
      </p:sp>
      <p:grpSp>
        <p:nvGrpSpPr>
          <p:cNvPr name="Group 78" id="78"/>
          <p:cNvGrpSpPr/>
          <p:nvPr/>
        </p:nvGrpSpPr>
        <p:grpSpPr>
          <a:xfrm rot="0">
            <a:off x="10607135" y="5769354"/>
            <a:ext cx="1552499" cy="556708"/>
            <a:chOff x="0" y="0"/>
            <a:chExt cx="2266666" cy="8128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7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6775342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LEITURA DE RELATÓRIOS FINANCEIROS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RELATÓRIOS FINANCEIROS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797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3057849"/>
            <a:ext cx="4118772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Qual o seu ritual de acompanhamento?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3316" y="1594552"/>
            <a:ext cx="5638152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Quais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os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relatórios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você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recebe,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avalia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define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ações?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3316" y="1930384"/>
            <a:ext cx="7397163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Qual a frequência?</a:t>
            </a:r>
          </a:p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Qual o nível dos relatórios recebidos (operacional, tático e estratégico)?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147278" y="191638"/>
            <a:ext cx="1904924" cy="683084"/>
            <a:chOff x="0" y="0"/>
            <a:chExt cx="2266666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86149" y="1454353"/>
            <a:ext cx="11063288" cy="4829175"/>
            <a:chOff x="0" y="0"/>
            <a:chExt cx="14751050" cy="64389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751050" cy="6438900"/>
            </a:xfrm>
            <a:custGeom>
              <a:avLst/>
              <a:gdLst/>
              <a:ahLst/>
              <a:cxnLst/>
              <a:rect r="r" b="b" t="t" l="l"/>
              <a:pathLst>
                <a:path h="6438900" w="14751050">
                  <a:moveTo>
                    <a:pt x="0" y="0"/>
                  </a:moveTo>
                  <a:lnTo>
                    <a:pt x="14751050" y="0"/>
                  </a:lnTo>
                  <a:lnTo>
                    <a:pt x="14751050" y="6438900"/>
                  </a:lnTo>
                  <a:lnTo>
                    <a:pt x="0" y="6438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11517716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EFICIÊNCIA DE CAPITAL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CICLO DE VIDA (NEGÓCIO | EMPRESA | DONO)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355534" y="1329519"/>
            <a:ext cx="4838700" cy="4300538"/>
            <a:chOff x="0" y="0"/>
            <a:chExt cx="6451600" cy="57340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451600" cy="5734050"/>
            </a:xfrm>
            <a:custGeom>
              <a:avLst/>
              <a:gdLst/>
              <a:ahLst/>
              <a:cxnLst/>
              <a:rect r="r" b="b" t="t" l="l"/>
              <a:pathLst>
                <a:path h="5734050" w="6451600">
                  <a:moveTo>
                    <a:pt x="0" y="0"/>
                  </a:moveTo>
                  <a:lnTo>
                    <a:pt x="6451600" y="0"/>
                  </a:lnTo>
                  <a:lnTo>
                    <a:pt x="6451600" y="5734050"/>
                  </a:lnTo>
                  <a:lnTo>
                    <a:pt x="0" y="573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9991830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EFICIÊNCIA DE CAPITAL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ONDE ESTÁ O CAIXA DA SUA EMPRESA?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80405" y="1318022"/>
            <a:ext cx="1452077" cy="27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i="true">
                <a:solidFill>
                  <a:srgbClr val="000000"/>
                </a:solidFill>
                <a:latin typeface="Poppins Extra-Light Italics"/>
                <a:ea typeface="Poppins Extra-Light Italics"/>
                <a:cs typeface="Poppins Extra-Light Italics"/>
                <a:sym typeface="Poppins Extra-Light Italics"/>
              </a:rPr>
              <a:t>CAPITAL DE GIRO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05728" y="1564757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05385" y="4164597"/>
            <a:ext cx="2394061" cy="420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65"/>
              </a:lnSpc>
            </a:pPr>
            <a:r>
              <a:rPr lang="en-US" sz="1403" i="true">
                <a:solidFill>
                  <a:srgbClr val="000000"/>
                </a:solidFill>
                <a:latin typeface="Poppins Extra-Light Italics"/>
                <a:ea typeface="Poppins Extra-Light Italics"/>
                <a:cs typeface="Poppins Extra-Light Italics"/>
                <a:sym typeface="Poppins Extra-Light Italics"/>
              </a:rPr>
              <a:t>RETIRADAS</a:t>
            </a:r>
          </a:p>
          <a:p>
            <a:pPr algn="r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Antecipações para sócioseholdings.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42952" y="4411332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97964" y="5368404"/>
            <a:ext cx="3151603" cy="377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i="true">
                <a:solidFill>
                  <a:srgbClr val="000000"/>
                </a:solidFill>
                <a:latin typeface="Poppins Extra-Light Italics"/>
                <a:ea typeface="Poppins Extra-Light Italics"/>
                <a:cs typeface="Poppins Extra-Light Italics"/>
                <a:sym typeface="Poppins Extra-Light Italics"/>
              </a:rPr>
              <a:t>INVESTIMENTOS &amp; FINANCIAMENTOS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12508" y="5378310"/>
            <a:ext cx="2505313" cy="27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i="true">
                <a:solidFill>
                  <a:srgbClr val="FF0000"/>
                </a:solidFill>
                <a:latin typeface="Poppins Extra-Light Italics"/>
                <a:ea typeface="Poppins Extra-Light Italics"/>
                <a:cs typeface="Poppins Extra-Light Italics"/>
                <a:sym typeface="Poppins Extra-Light Italics"/>
              </a:rPr>
              <a:t>INEFICIÊNCIA E DESPERDÍCIOS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038805" y="5625046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027546" y="2424189"/>
            <a:ext cx="1904943" cy="27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i="true">
                <a:solidFill>
                  <a:srgbClr val="000000"/>
                </a:solidFill>
                <a:latin typeface="Poppins Extra-Light Italics"/>
                <a:ea typeface="Poppins Extra-Light Italics"/>
                <a:cs typeface="Poppins Extra-Light Italics"/>
                <a:sym typeface="Poppins Extra-Light Italics"/>
              </a:rPr>
              <a:t>DEDUÇÃO DA RECEITA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27878" y="2670924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001257" y="4089921"/>
            <a:ext cx="2033349" cy="27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403" i="true">
                <a:solidFill>
                  <a:srgbClr val="000000"/>
                </a:solidFill>
                <a:latin typeface="Poppins Extra-Light Italics"/>
                <a:ea typeface="Poppins Extra-Light Italics"/>
                <a:cs typeface="Poppins Extra-Light Italics"/>
                <a:sym typeface="Poppins Extra-Light Italics"/>
              </a:rPr>
              <a:t>GASTOS OPERACIONAIS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60740" y="4336656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280405" y="1564757"/>
            <a:ext cx="3867702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Clientes,estoque,adiantamentos,impostosarecuperar etc.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12508" y="5625046"/>
            <a:ext cx="4257856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Inadimplência,devoluções,rotatividadede pessoal, absenteísmo,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027546" y="2670924"/>
            <a:ext cx="3793636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Impostos,comissões,fretes,bonificações, descontos e etc.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001257" y="4336656"/>
            <a:ext cx="4132059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Folha,gastosoperacionais,infraestrutura, despesas comerciais,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001257" y="4489056"/>
            <a:ext cx="2276723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administrativasefinanceiraseetc.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47344" y="5716191"/>
            <a:ext cx="4247026" cy="177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7"/>
              </a:lnSpc>
            </a:pPr>
            <a:r>
              <a:rPr lang="en-US" sz="9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Ativo imobilizado,posicionamentoinstitucionaleestratégico,M&amp;A.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112508" y="5777151"/>
            <a:ext cx="2368601" cy="177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7"/>
              </a:lnSpc>
            </a:pPr>
            <a:r>
              <a:rPr lang="en-US" sz="998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retrabalhos,</a:t>
            </a:r>
            <a:r>
              <a:rPr lang="en-US" sz="9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8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sobras,</a:t>
            </a:r>
            <a:r>
              <a:rPr lang="en-US" sz="9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8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aparas,</a:t>
            </a:r>
            <a:r>
              <a:rPr lang="en-US" sz="9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8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reuniões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588251" y="3011815"/>
            <a:ext cx="882577" cy="463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sz="2498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Ciclo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843654" y="3614738"/>
            <a:ext cx="386163" cy="16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i="tru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CAIXA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118478" y="3393367"/>
            <a:ext cx="1841373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4"/>
              </a:lnSpc>
            </a:pPr>
            <a:r>
              <a:rPr lang="en-US" sz="2495" spc="157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Financeiro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78634" y="1230316"/>
            <a:ext cx="11034712" cy="4991100"/>
            <a:chOff x="0" y="0"/>
            <a:chExt cx="14712950" cy="6654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712950" cy="6654800"/>
            </a:xfrm>
            <a:custGeom>
              <a:avLst/>
              <a:gdLst/>
              <a:ahLst/>
              <a:cxnLst/>
              <a:rect r="r" b="b" t="t" l="l"/>
              <a:pathLst>
                <a:path h="6654800" w="14712950">
                  <a:moveTo>
                    <a:pt x="0" y="0"/>
                  </a:moveTo>
                  <a:lnTo>
                    <a:pt x="14712950" y="0"/>
                  </a:lnTo>
                  <a:lnTo>
                    <a:pt x="14712950" y="6654800"/>
                  </a:lnTo>
                  <a:lnTo>
                    <a:pt x="0" y="665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845972" y="5240560"/>
            <a:ext cx="5334000" cy="800100"/>
            <a:chOff x="0" y="0"/>
            <a:chExt cx="7112000" cy="1066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112000" cy="1066800"/>
            </a:xfrm>
            <a:custGeom>
              <a:avLst/>
              <a:gdLst/>
              <a:ahLst/>
              <a:cxnLst/>
              <a:rect r="r" b="b" t="t" l="l"/>
              <a:pathLst>
                <a:path h="1066800" w="7112000">
                  <a:moveTo>
                    <a:pt x="0" y="0"/>
                  </a:moveTo>
                  <a:lnTo>
                    <a:pt x="7112000" y="0"/>
                  </a:lnTo>
                  <a:lnTo>
                    <a:pt x="7112000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690841" y="5752414"/>
            <a:ext cx="1843088" cy="319088"/>
            <a:chOff x="0" y="0"/>
            <a:chExt cx="2457450" cy="4254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57450" cy="425450"/>
            </a:xfrm>
            <a:custGeom>
              <a:avLst/>
              <a:gdLst/>
              <a:ahLst/>
              <a:cxnLst/>
              <a:rect r="r" b="b" t="t" l="l"/>
              <a:pathLst>
                <a:path h="425450" w="2457450">
                  <a:moveTo>
                    <a:pt x="0" y="0"/>
                  </a:moveTo>
                  <a:lnTo>
                    <a:pt x="2457450" y="0"/>
                  </a:lnTo>
                  <a:lnTo>
                    <a:pt x="2457450" y="425450"/>
                  </a:lnTo>
                  <a:lnTo>
                    <a:pt x="0" y="425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088861" y="5196488"/>
            <a:ext cx="3090862" cy="509588"/>
            <a:chOff x="0" y="0"/>
            <a:chExt cx="4121150" cy="6794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21150" cy="679450"/>
            </a:xfrm>
            <a:custGeom>
              <a:avLst/>
              <a:gdLst/>
              <a:ahLst/>
              <a:cxnLst/>
              <a:rect r="r" b="b" t="t" l="l"/>
              <a:pathLst>
                <a:path h="679450" w="4121150">
                  <a:moveTo>
                    <a:pt x="0" y="0"/>
                  </a:moveTo>
                  <a:lnTo>
                    <a:pt x="4121150" y="0"/>
                  </a:lnTo>
                  <a:lnTo>
                    <a:pt x="4121150" y="679450"/>
                  </a:lnTo>
                  <a:lnTo>
                    <a:pt x="0" y="679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1746" y="373637"/>
            <a:ext cx="9607506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EFICIÊNCIA DE CAPITAL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CICLO FINANCEIRO | CAPITAL DE GIRO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65699" y="1177833"/>
            <a:ext cx="10929938" cy="4767262"/>
            <a:chOff x="0" y="0"/>
            <a:chExt cx="14573250" cy="63563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573250" cy="6356350"/>
            </a:xfrm>
            <a:custGeom>
              <a:avLst/>
              <a:gdLst/>
              <a:ahLst/>
              <a:cxnLst/>
              <a:rect r="r" b="b" t="t" l="l"/>
              <a:pathLst>
                <a:path h="6356350" w="14573250">
                  <a:moveTo>
                    <a:pt x="0" y="0"/>
                  </a:moveTo>
                  <a:lnTo>
                    <a:pt x="14573250" y="0"/>
                  </a:lnTo>
                  <a:lnTo>
                    <a:pt x="14573250" y="6356350"/>
                  </a:lnTo>
                  <a:lnTo>
                    <a:pt x="0" y="635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9607506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EFICIÊNCIA DE CAPITAL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CICLO FINANCEIRO | CAPITAL DE GIRO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2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902663" y="-113007"/>
            <a:ext cx="13116227" cy="7024361"/>
            <a:chOff x="0" y="0"/>
            <a:chExt cx="17488303" cy="936581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488303" cy="9365814"/>
            </a:xfrm>
            <a:custGeom>
              <a:avLst/>
              <a:gdLst/>
              <a:ahLst/>
              <a:cxnLst/>
              <a:rect r="r" b="b" t="t" l="l"/>
              <a:pathLst>
                <a:path h="9365814" w="17488303">
                  <a:moveTo>
                    <a:pt x="0" y="0"/>
                  </a:moveTo>
                  <a:lnTo>
                    <a:pt x="17488303" y="0"/>
                  </a:lnTo>
                  <a:lnTo>
                    <a:pt x="17488303" y="9365814"/>
                  </a:lnTo>
                  <a:lnTo>
                    <a:pt x="0" y="9365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516" r="0" b="-251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9925" y="1114396"/>
            <a:ext cx="5772150" cy="4629150"/>
            <a:chOff x="0" y="0"/>
            <a:chExt cx="7696200" cy="6172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96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7696200">
                  <a:moveTo>
                    <a:pt x="0" y="0"/>
                  </a:moveTo>
                  <a:lnTo>
                    <a:pt x="7696200" y="0"/>
                  </a:lnTo>
                  <a:lnTo>
                    <a:pt x="76962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876543" y="2979868"/>
            <a:ext cx="2482044" cy="890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7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LUCRO</a:t>
            </a:r>
          </a:p>
          <a:p>
            <a:pPr algn="ctr">
              <a:lnSpc>
                <a:spcPts val="1679"/>
              </a:lnSpc>
            </a:pPr>
            <a:r>
              <a:rPr lang="en-US" sz="1200" spc="7">
                <a:solidFill>
                  <a:srgbClr val="FFFFFF"/>
                </a:solidFill>
                <a:latin typeface="Nunito Extra-Light"/>
                <a:ea typeface="Nunito Extra-Light"/>
                <a:cs typeface="Nunito Extra-Light"/>
                <a:sym typeface="Nunito Extra-Light"/>
              </a:rPr>
              <a:t>mentalidade, estratégia e prioridades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29678" y="3700605"/>
            <a:ext cx="37614" cy="198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Nunito Extra-Light"/>
                <a:ea typeface="Nunito Extra-Light"/>
                <a:cs typeface="Nunito Extra-Light"/>
                <a:sym typeface="Nunito Extra-Light"/>
              </a:rPr>
              <a:t>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020026" y="6086335"/>
            <a:ext cx="2151947" cy="771663"/>
            <a:chOff x="0" y="0"/>
            <a:chExt cx="226666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-63503"/>
            <a:ext cx="12318997" cy="3741934"/>
          </a:xfrm>
          <a:custGeom>
            <a:avLst/>
            <a:gdLst/>
            <a:ahLst/>
            <a:cxnLst/>
            <a:rect r="r" b="b" t="t" l="l"/>
            <a:pathLst>
              <a:path h="3741934" w="12318997">
                <a:moveTo>
                  <a:pt x="0" y="0"/>
                </a:moveTo>
                <a:lnTo>
                  <a:pt x="12318997" y="0"/>
                </a:lnTo>
                <a:lnTo>
                  <a:pt x="12318997" y="3741934"/>
                </a:lnTo>
                <a:lnTo>
                  <a:pt x="0" y="3741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303765" y="335747"/>
            <a:ext cx="558051" cy="463458"/>
            <a:chOff x="0" y="0"/>
            <a:chExt cx="744068" cy="6179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44093" cy="617982"/>
            </a:xfrm>
            <a:custGeom>
              <a:avLst/>
              <a:gdLst/>
              <a:ahLst/>
              <a:cxnLst/>
              <a:rect r="r" b="b" t="t" l="l"/>
              <a:pathLst>
                <a:path h="617982" w="744093">
                  <a:moveTo>
                    <a:pt x="0" y="0"/>
                  </a:moveTo>
                  <a:lnTo>
                    <a:pt x="744093" y="0"/>
                  </a:lnTo>
                  <a:lnTo>
                    <a:pt x="744093" y="617982"/>
                  </a:lnTo>
                  <a:lnTo>
                    <a:pt x="0" y="617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6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96687" y="2934729"/>
            <a:ext cx="348348" cy="348348"/>
            <a:chOff x="0" y="0"/>
            <a:chExt cx="464464" cy="46446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4439" cy="464439"/>
            </a:xfrm>
            <a:custGeom>
              <a:avLst/>
              <a:gdLst/>
              <a:ahLst/>
              <a:cxnLst/>
              <a:rect r="r" b="b" t="t" l="l"/>
              <a:pathLst>
                <a:path h="464439" w="464439">
                  <a:moveTo>
                    <a:pt x="0" y="0"/>
                  </a:moveTo>
                  <a:lnTo>
                    <a:pt x="464439" y="0"/>
                  </a:lnTo>
                  <a:lnTo>
                    <a:pt x="464439" y="464439"/>
                  </a:lnTo>
                  <a:lnTo>
                    <a:pt x="0" y="464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5" b="-5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45311" y="2934833"/>
            <a:ext cx="348758" cy="348758"/>
            <a:chOff x="0" y="0"/>
            <a:chExt cx="465010" cy="4650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4947" cy="464947"/>
            </a:xfrm>
            <a:custGeom>
              <a:avLst/>
              <a:gdLst/>
              <a:ahLst/>
              <a:cxnLst/>
              <a:rect r="r" b="b" t="t" l="l"/>
              <a:pathLst>
                <a:path h="464947" w="464947">
                  <a:moveTo>
                    <a:pt x="0" y="0"/>
                  </a:moveTo>
                  <a:lnTo>
                    <a:pt x="464947" y="0"/>
                  </a:lnTo>
                  <a:lnTo>
                    <a:pt x="464947" y="464947"/>
                  </a:lnTo>
                  <a:lnTo>
                    <a:pt x="0" y="464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13" b="-13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2026920" y="2929385"/>
            <a:ext cx="350520" cy="350520"/>
            <a:chOff x="0" y="0"/>
            <a:chExt cx="467360" cy="4673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7360" cy="467360"/>
            </a:xfrm>
            <a:custGeom>
              <a:avLst/>
              <a:gdLst/>
              <a:ahLst/>
              <a:cxnLst/>
              <a:rect r="r" b="b" t="t" l="l"/>
              <a:pathLst>
                <a:path h="467360" w="467360">
                  <a:moveTo>
                    <a:pt x="0" y="0"/>
                  </a:moveTo>
                  <a:lnTo>
                    <a:pt x="467360" y="0"/>
                  </a:lnTo>
                  <a:lnTo>
                    <a:pt x="467360" y="467360"/>
                  </a:lnTo>
                  <a:lnTo>
                    <a:pt x="0" y="467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79374" y="5114430"/>
            <a:ext cx="6170295" cy="748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b="true" sz="399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ANDERSON CONSTANTE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9374" y="5788076"/>
            <a:ext cx="5495239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PALESTRANTE | MENTOR | CONSELHEIRO DE ADMINISTRAÇÃO |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84392" y="5788076"/>
            <a:ext cx="1880454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INVESTIDOR PRIVADO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8414" y="2593991"/>
            <a:ext cx="2307965" cy="15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5"/>
              </a:lnSpc>
            </a:pPr>
            <a:r>
              <a:rPr lang="en-US" sz="803" spc="149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MENTORIA.100DIASCONSTANTE.COM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727683" y="5911901"/>
            <a:ext cx="2354418" cy="844267"/>
            <a:chOff x="0" y="0"/>
            <a:chExt cx="2266666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6016019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6"/>
              </a:lnSpc>
            </a:pPr>
            <a:r>
              <a:rPr lang="en-US" b="true" sz="3998" spc="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ALAVANCAS DO LUCRO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29485" y="3875408"/>
            <a:ext cx="1462297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(ter visão regional)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2394671"/>
            <a:ext cx="4667621" cy="2677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8"/>
              </a:lnSpc>
            </a:pPr>
            <a:r>
              <a:rPr lang="en-US" b="true" sz="3002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MATURIDADE DA GESTÃO VENDER MELHOR ENTREGA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60877" y="1168822"/>
            <a:ext cx="4614862" cy="4972050"/>
            <a:chOff x="0" y="0"/>
            <a:chExt cx="6153150" cy="6629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153150" cy="6629400"/>
            </a:xfrm>
            <a:custGeom>
              <a:avLst/>
              <a:gdLst/>
              <a:ahLst/>
              <a:cxnLst/>
              <a:rect r="r" b="b" t="t" l="l"/>
              <a:pathLst>
                <a:path h="6629400" w="6153150">
                  <a:moveTo>
                    <a:pt x="0" y="0"/>
                  </a:moveTo>
                  <a:lnTo>
                    <a:pt x="6153150" y="0"/>
                  </a:lnTo>
                  <a:lnTo>
                    <a:pt x="6153150" y="6629400"/>
                  </a:lnTo>
                  <a:lnTo>
                    <a:pt x="0" y="6629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275100" y="1683163"/>
            <a:ext cx="2557462" cy="1471612"/>
            <a:chOff x="0" y="0"/>
            <a:chExt cx="3409950" cy="19621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09950" cy="1962150"/>
            </a:xfrm>
            <a:custGeom>
              <a:avLst/>
              <a:gdLst/>
              <a:ahLst/>
              <a:cxnLst/>
              <a:rect r="r" b="b" t="t" l="l"/>
              <a:pathLst>
                <a:path h="1962150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417846" y="2619023"/>
            <a:ext cx="490538" cy="2071688"/>
            <a:chOff x="0" y="0"/>
            <a:chExt cx="654050" cy="27622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4050" cy="2762250"/>
            </a:xfrm>
            <a:custGeom>
              <a:avLst/>
              <a:gdLst/>
              <a:ahLst/>
              <a:cxnLst/>
              <a:rect r="r" b="b" t="t" l="l"/>
              <a:pathLst>
                <a:path h="2762250" w="654050">
                  <a:moveTo>
                    <a:pt x="0" y="0"/>
                  </a:moveTo>
                  <a:lnTo>
                    <a:pt x="654050" y="0"/>
                  </a:lnTo>
                  <a:lnTo>
                    <a:pt x="654050" y="2762250"/>
                  </a:lnTo>
                  <a:lnTo>
                    <a:pt x="0" y="2762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275100" y="4217584"/>
            <a:ext cx="2557462" cy="1471612"/>
            <a:chOff x="0" y="0"/>
            <a:chExt cx="3409950" cy="19621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409950" cy="1962150"/>
            </a:xfrm>
            <a:custGeom>
              <a:avLst/>
              <a:gdLst/>
              <a:ahLst/>
              <a:cxnLst/>
              <a:rect r="r" b="b" t="t" l="l"/>
              <a:pathLst>
                <a:path h="1962150" w="3409950">
                  <a:moveTo>
                    <a:pt x="0" y="0"/>
                  </a:moveTo>
                  <a:lnTo>
                    <a:pt x="3409950" y="0"/>
                  </a:lnTo>
                  <a:lnTo>
                    <a:pt x="3409950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7444483" y="4315673"/>
            <a:ext cx="2266950" cy="1200150"/>
            <a:chOff x="0" y="0"/>
            <a:chExt cx="3022600" cy="1600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22600" cy="1600200"/>
            </a:xfrm>
            <a:custGeom>
              <a:avLst/>
              <a:gdLst/>
              <a:ahLst/>
              <a:cxnLst/>
              <a:rect r="r" b="b" t="t" l="l"/>
              <a:pathLst>
                <a:path h="1600200" w="3022600">
                  <a:moveTo>
                    <a:pt x="0" y="0"/>
                  </a:moveTo>
                  <a:lnTo>
                    <a:pt x="3022600" y="0"/>
                  </a:lnTo>
                  <a:lnTo>
                    <a:pt x="3022600" y="1600200"/>
                  </a:lnTo>
                  <a:lnTo>
                    <a:pt x="0" y="1600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561107" y="4293737"/>
            <a:ext cx="2062162" cy="881062"/>
            <a:chOff x="0" y="0"/>
            <a:chExt cx="2749550" cy="11747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49550" cy="1174750"/>
            </a:xfrm>
            <a:custGeom>
              <a:avLst/>
              <a:gdLst/>
              <a:ahLst/>
              <a:cxnLst/>
              <a:rect r="r" b="b" t="t" l="l"/>
              <a:pathLst>
                <a:path h="1174750" w="2749550">
                  <a:moveTo>
                    <a:pt x="0" y="0"/>
                  </a:moveTo>
                  <a:lnTo>
                    <a:pt x="2749550" y="0"/>
                  </a:lnTo>
                  <a:lnTo>
                    <a:pt x="2749550" y="1174750"/>
                  </a:lnTo>
                  <a:lnTo>
                    <a:pt x="0" y="1174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5323780" y="3713445"/>
            <a:ext cx="5876925" cy="33338"/>
          </a:xfrm>
          <a:custGeom>
            <a:avLst/>
            <a:gdLst/>
            <a:ahLst/>
            <a:cxnLst/>
            <a:rect r="r" b="b" t="t" l="l"/>
            <a:pathLst>
              <a:path h="33338" w="5876925">
                <a:moveTo>
                  <a:pt x="0" y="0"/>
                </a:moveTo>
                <a:lnTo>
                  <a:pt x="5876925" y="0"/>
                </a:lnTo>
                <a:lnTo>
                  <a:pt x="5876925" y="33338"/>
                </a:lnTo>
                <a:lnTo>
                  <a:pt x="0" y="33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61746" y="373637"/>
            <a:ext cx="993734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DRE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02634" y="1499616"/>
            <a:ext cx="6091238" cy="4705350"/>
            <a:chOff x="0" y="0"/>
            <a:chExt cx="8121650" cy="6273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1650" cy="6273800"/>
            </a:xfrm>
            <a:custGeom>
              <a:avLst/>
              <a:gdLst/>
              <a:ahLst/>
              <a:cxnLst/>
              <a:rect r="r" b="b" t="t" l="l"/>
              <a:pathLst>
                <a:path h="6273800" w="8121650">
                  <a:moveTo>
                    <a:pt x="0" y="0"/>
                  </a:moveTo>
                  <a:lnTo>
                    <a:pt x="8121650" y="0"/>
                  </a:lnTo>
                  <a:lnTo>
                    <a:pt x="8121650" y="6273800"/>
                  </a:lnTo>
                  <a:lnTo>
                    <a:pt x="0" y="627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8062417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6"/>
              </a:lnSpc>
            </a:pPr>
            <a:r>
              <a:rPr lang="en-US" b="true" sz="3998" spc="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CVL –CUSTO, VOLUME E LUCRO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39054" y="1594552"/>
            <a:ext cx="98308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39054" y="3057849"/>
            <a:ext cx="165154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4.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81954" y="1594552"/>
            <a:ext cx="1274845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Precificação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81954" y="3057849"/>
            <a:ext cx="2220058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Poder de negociação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64373" y="3999595"/>
            <a:ext cx="35347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39054" y="4338390"/>
            <a:ext cx="168259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6.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481954" y="4338390"/>
            <a:ext cx="3742754" cy="625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Carteira de pedidos dentro de casa </a:t>
            </a:r>
          </a:p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(ciclo</a:t>
            </a:r>
            <a:r>
              <a:rPr lang="en-US" sz="996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</a:t>
            </a:r>
            <a:r>
              <a:rPr lang="en-US" sz="996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vendas</a:t>
            </a:r>
            <a:r>
              <a:rPr lang="en-US" sz="996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</a:t>
            </a:r>
            <a:r>
              <a:rPr lang="en-US" sz="996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produção</a:t>
            </a:r>
            <a:r>
              <a:rPr lang="en-US" sz="996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em</a:t>
            </a:r>
            <a:r>
              <a:rPr lang="en-US" sz="996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dias)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39054" y="3546205"/>
            <a:ext cx="2069678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5.</a:t>
            </a:r>
            <a:r>
              <a:rPr lang="en-US" sz="1596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Competitividade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39054" y="2082784"/>
            <a:ext cx="2657037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2.Mix, Margem e Volume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139054" y="2570464"/>
            <a:ext cx="158877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3.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481954" y="2570464"/>
            <a:ext cx="1738732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Gestão tributária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81954" y="3999595"/>
            <a:ext cx="3692776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(eficiência,</a:t>
            </a:r>
            <a:r>
              <a:rPr lang="en-US" sz="996" spc="0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 spc="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produtividade,</a:t>
            </a:r>
            <a:r>
              <a:rPr lang="en-US" sz="996" spc="0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 spc="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conformidade</a:t>
            </a:r>
            <a:r>
              <a:rPr lang="en-US" sz="996" spc="0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 spc="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</a:t>
            </a:r>
            <a:r>
              <a:rPr lang="en-US" sz="996" spc="0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996" spc="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pontualidade)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73694" y="1066048"/>
            <a:ext cx="9982200" cy="5038725"/>
            <a:chOff x="0" y="0"/>
            <a:chExt cx="13309600" cy="67183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09600" cy="6718300"/>
            </a:xfrm>
            <a:custGeom>
              <a:avLst/>
              <a:gdLst/>
              <a:ahLst/>
              <a:cxnLst/>
              <a:rect r="r" b="b" t="t" l="l"/>
              <a:pathLst>
                <a:path h="6718300" w="13309600">
                  <a:moveTo>
                    <a:pt x="0" y="0"/>
                  </a:moveTo>
                  <a:lnTo>
                    <a:pt x="13309600" y="0"/>
                  </a:lnTo>
                  <a:lnTo>
                    <a:pt x="13309600" y="6718300"/>
                  </a:lnTo>
                  <a:lnTo>
                    <a:pt x="0" y="6718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2897" y="1065981"/>
            <a:ext cx="3333750" cy="590550"/>
            <a:chOff x="0" y="0"/>
            <a:chExt cx="4445000" cy="787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45000" cy="787400"/>
            </a:xfrm>
            <a:custGeom>
              <a:avLst/>
              <a:gdLst/>
              <a:ahLst/>
              <a:cxnLst/>
              <a:rect r="r" b="b" t="t" l="l"/>
              <a:pathLst>
                <a:path h="787400" w="4445000">
                  <a:moveTo>
                    <a:pt x="0" y="0"/>
                  </a:moveTo>
                  <a:lnTo>
                    <a:pt x="4445000" y="0"/>
                  </a:lnTo>
                  <a:lnTo>
                    <a:pt x="4445000" y="787400"/>
                  </a:lnTo>
                  <a:lnTo>
                    <a:pt x="0" y="78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38502" y="1373829"/>
            <a:ext cx="1704975" cy="590550"/>
            <a:chOff x="0" y="0"/>
            <a:chExt cx="2273300" cy="787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3300" cy="787400"/>
            </a:xfrm>
            <a:custGeom>
              <a:avLst/>
              <a:gdLst/>
              <a:ahLst/>
              <a:cxnLst/>
              <a:rect r="r" b="b" t="t" l="l"/>
              <a:pathLst>
                <a:path h="787400" w="2273300">
                  <a:moveTo>
                    <a:pt x="0" y="0"/>
                  </a:moveTo>
                  <a:lnTo>
                    <a:pt x="2273300" y="0"/>
                  </a:lnTo>
                  <a:lnTo>
                    <a:pt x="2273300" y="787400"/>
                  </a:lnTo>
                  <a:lnTo>
                    <a:pt x="0" y="78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1746" y="373637"/>
            <a:ext cx="3882571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PRECIFICAÇÃO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04219" y="316192"/>
            <a:ext cx="101651" cy="1787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996" spc="5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 ✓ ✓ ✓ ✓ ✓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76688" y="1982962"/>
            <a:ext cx="549116" cy="177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Taxação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76688" y="353939"/>
            <a:ext cx="1715348" cy="150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Inflação 5%</a:t>
            </a:r>
          </a:p>
          <a:p>
            <a:pPr algn="l">
              <a:lnSpc>
                <a:spcPts val="2400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Juros 14,5%+Spread (7,47%) Inadimplência 2% a 12% Risco cambial</a:t>
            </a:r>
          </a:p>
          <a:p>
            <a:pPr algn="l">
              <a:lnSpc>
                <a:spcPts val="2400"/>
              </a:lnSpc>
            </a:pPr>
            <a:r>
              <a:rPr lang="en-US" sz="9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Custo geopolítico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0635329" y="5746081"/>
            <a:ext cx="1498626" cy="537390"/>
            <a:chOff x="0" y="0"/>
            <a:chExt cx="2266666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4489" y="1476880"/>
            <a:ext cx="9772650" cy="4614862"/>
            <a:chOff x="0" y="0"/>
            <a:chExt cx="13030200" cy="61531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030200" cy="6153150"/>
            </a:xfrm>
            <a:custGeom>
              <a:avLst/>
              <a:gdLst/>
              <a:ahLst/>
              <a:cxnLst/>
              <a:rect r="r" b="b" t="t" l="l"/>
              <a:pathLst>
                <a:path h="6153150" w="13030200">
                  <a:moveTo>
                    <a:pt x="0" y="0"/>
                  </a:moveTo>
                  <a:lnTo>
                    <a:pt x="13030200" y="0"/>
                  </a:lnTo>
                  <a:lnTo>
                    <a:pt x="13030200" y="6153150"/>
                  </a:lnTo>
                  <a:lnTo>
                    <a:pt x="0" y="615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8854402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 QUE IMPACTAM O PREÇO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90931" y="1400137"/>
            <a:ext cx="7915275" cy="4524375"/>
            <a:chOff x="0" y="0"/>
            <a:chExt cx="10553700" cy="6032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553700" cy="6032500"/>
            </a:xfrm>
            <a:custGeom>
              <a:avLst/>
              <a:gdLst/>
              <a:ahLst/>
              <a:cxnLst/>
              <a:rect r="r" b="b" t="t" l="l"/>
              <a:pathLst>
                <a:path h="6032500" w="10553700">
                  <a:moveTo>
                    <a:pt x="0" y="0"/>
                  </a:moveTo>
                  <a:lnTo>
                    <a:pt x="10553700" y="0"/>
                  </a:lnTo>
                  <a:lnTo>
                    <a:pt x="10553700" y="6032500"/>
                  </a:lnTo>
                  <a:lnTo>
                    <a:pt x="0" y="603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4994100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6"/>
              </a:lnSpc>
            </a:pPr>
            <a:r>
              <a:rPr lang="en-US" b="true" sz="3998" spc="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 PODER DO PREÇO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8068532" y="1485328"/>
            <a:ext cx="1747838" cy="2257425"/>
            <a:chOff x="0" y="0"/>
            <a:chExt cx="2330450" cy="30099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30450" cy="3009900"/>
            </a:xfrm>
            <a:custGeom>
              <a:avLst/>
              <a:gdLst/>
              <a:ahLst/>
              <a:cxnLst/>
              <a:rect r="r" b="b" t="t" l="l"/>
              <a:pathLst>
                <a:path h="3009900" w="2330450">
                  <a:moveTo>
                    <a:pt x="0" y="0"/>
                  </a:moveTo>
                  <a:lnTo>
                    <a:pt x="2330450" y="0"/>
                  </a:lnTo>
                  <a:lnTo>
                    <a:pt x="2330450" y="3009900"/>
                  </a:lnTo>
                  <a:lnTo>
                    <a:pt x="0" y="3009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529971" y="1376648"/>
            <a:ext cx="5524500" cy="4681538"/>
            <a:chOff x="0" y="0"/>
            <a:chExt cx="7366000" cy="62420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366000" cy="6242050"/>
            </a:xfrm>
            <a:custGeom>
              <a:avLst/>
              <a:gdLst/>
              <a:ahLst/>
              <a:cxnLst/>
              <a:rect r="r" b="b" t="t" l="l"/>
              <a:pathLst>
                <a:path h="6242050" w="7366000">
                  <a:moveTo>
                    <a:pt x="0" y="0"/>
                  </a:moveTo>
                  <a:lnTo>
                    <a:pt x="7366000" y="0"/>
                  </a:lnTo>
                  <a:lnTo>
                    <a:pt x="7366000" y="6242050"/>
                  </a:lnTo>
                  <a:lnTo>
                    <a:pt x="0" y="6242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397657" y="4008596"/>
            <a:ext cx="5281612" cy="2052638"/>
            <a:chOff x="0" y="0"/>
            <a:chExt cx="7042150" cy="27368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42150" cy="2736850"/>
            </a:xfrm>
            <a:custGeom>
              <a:avLst/>
              <a:gdLst/>
              <a:ahLst/>
              <a:cxnLst/>
              <a:rect r="r" b="b" t="t" l="l"/>
              <a:pathLst>
                <a:path h="2736850" w="7042150">
                  <a:moveTo>
                    <a:pt x="0" y="0"/>
                  </a:moveTo>
                  <a:lnTo>
                    <a:pt x="7042150" y="0"/>
                  </a:lnTo>
                  <a:lnTo>
                    <a:pt x="7042150" y="2736850"/>
                  </a:lnTo>
                  <a:lnTo>
                    <a:pt x="0" y="2736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1746" y="373637"/>
            <a:ext cx="10022900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NACIONALIZAÇÃO &amp; REGIONALIZAÇÃO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36519" y="4859055"/>
            <a:ext cx="555955" cy="183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b="true" sz="99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POP. </a:t>
            </a:r>
            <a:r>
              <a:rPr lang="en-US" b="true" sz="996" spc="1">
                <a:solidFill>
                  <a:srgbClr val="0071F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| PIB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94283" y="5020732"/>
            <a:ext cx="29232" cy="479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3"/>
              </a:lnSpc>
            </a:pPr>
            <a:r>
              <a:rPr lang="en-US" sz="998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just">
              <a:lnSpc>
                <a:spcPts val="1200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just">
              <a:lnSpc>
                <a:spcPts val="1200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2883" y="5011207"/>
            <a:ext cx="1218495" cy="18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7"/>
              </a:lnSpc>
            </a:pPr>
            <a:r>
              <a:rPr lang="en-US" sz="998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Sudeste </a:t>
            </a:r>
            <a:r>
              <a:rPr lang="en-US" b="true" sz="998" spc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41,8% </a:t>
            </a:r>
            <a:r>
              <a:rPr lang="en-US" b="true" sz="998" spc="0">
                <a:solidFill>
                  <a:srgbClr val="0071F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| 53,3%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4283" y="5173637"/>
            <a:ext cx="1462192" cy="47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Sul </a:t>
            </a:r>
            <a:r>
              <a:rPr lang="en-US" b="true" sz="996" spc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14,7% </a:t>
            </a:r>
            <a:r>
              <a:rPr lang="en-US" b="true" sz="996" spc="0">
                <a:solidFill>
                  <a:srgbClr val="0071F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| 16,6% </a:t>
            </a: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Nordeste </a:t>
            </a:r>
            <a:r>
              <a:rPr lang="en-US" b="true" sz="996" spc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26,9% </a:t>
            </a:r>
            <a:r>
              <a:rPr lang="en-US" b="true" sz="996" spc="0">
                <a:solidFill>
                  <a:srgbClr val="0071F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| 13,8% </a:t>
            </a: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Centro Oeste </a:t>
            </a:r>
            <a:r>
              <a:rPr lang="en-US" b="true" sz="996" spc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8,2% </a:t>
            </a:r>
            <a:r>
              <a:rPr lang="en-US" b="true" sz="996" spc="0">
                <a:solidFill>
                  <a:srgbClr val="0071F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| 10,6%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4283" y="5619788"/>
            <a:ext cx="29156" cy="183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3619" y="5619788"/>
            <a:ext cx="1090870" cy="183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Norte </a:t>
            </a:r>
            <a:r>
              <a:rPr lang="en-US" b="true" sz="996" spc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8,5% </a:t>
            </a:r>
            <a:r>
              <a:rPr lang="en-US" b="true" sz="996" spc="0">
                <a:solidFill>
                  <a:srgbClr val="0071F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| 5,7%</a:t>
            </a: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5695407" cy="1526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1"/>
              </a:lnSpc>
            </a:pPr>
            <a:r>
              <a:rPr lang="en-US" sz="1200" spc="15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LUCRO</a:t>
            </a:r>
          </a:p>
          <a:p>
            <a:pPr algn="l">
              <a:lnSpc>
                <a:spcPts val="4202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ENTENDER O NEGÓCIO</a:t>
            </a:r>
          </a:p>
          <a:p>
            <a:pPr algn="l">
              <a:lnSpc>
                <a:spcPts val="1679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44397" y="2905449"/>
            <a:ext cx="786403" cy="1429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Volume Região Cliente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57885" y="1737427"/>
            <a:ext cx="2022186" cy="2484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99"/>
              </a:lnSpc>
            </a:pPr>
            <a:r>
              <a:rPr lang="en-US" sz="1598" spc="7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ENTRADAS-</a:t>
            </a:r>
            <a:r>
              <a:rPr lang="en-US" sz="1598" spc="7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 spc="7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RECEITA</a:t>
            </a:r>
          </a:p>
          <a:p>
            <a:pPr algn="just">
              <a:lnSpc>
                <a:spcPts val="798"/>
              </a:lnSpc>
            </a:pPr>
            <a:r>
              <a:rPr lang="en-US" sz="1596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78"/>
              </a:lnSpc>
            </a:pPr>
            <a:r>
              <a:rPr lang="en-US" sz="1596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78"/>
              </a:lnSpc>
            </a:pPr>
            <a:r>
              <a:rPr lang="en-US" sz="1596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78"/>
              </a:lnSpc>
            </a:pPr>
            <a:r>
              <a:rPr lang="en-US" sz="1596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78"/>
              </a:lnSpc>
            </a:pPr>
            <a:r>
              <a:rPr lang="en-US" sz="1596" spc="9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42631" y="1737427"/>
            <a:ext cx="1732750" cy="2484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99"/>
              </a:lnSpc>
            </a:pPr>
            <a:r>
              <a:rPr lang="en-US" sz="1598" spc="3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SAÍDAS - GASTOS</a:t>
            </a:r>
          </a:p>
          <a:p>
            <a:pPr algn="just">
              <a:lnSpc>
                <a:spcPts val="798"/>
              </a:lnSpc>
            </a:pPr>
            <a:r>
              <a:rPr lang="en-US" sz="1596" spc="9">
                <a:solidFill>
                  <a:srgbClr val="FF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41"/>
              </a:lnSpc>
            </a:pPr>
            <a:r>
              <a:rPr lang="en-US" sz="1596" spc="9">
                <a:solidFill>
                  <a:srgbClr val="FF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41"/>
              </a:lnSpc>
            </a:pPr>
            <a:r>
              <a:rPr lang="en-US" sz="1596" spc="9">
                <a:solidFill>
                  <a:srgbClr val="FF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41"/>
              </a:lnSpc>
            </a:pPr>
            <a:r>
              <a:rPr lang="en-US" sz="1596" spc="9">
                <a:solidFill>
                  <a:srgbClr val="FF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  <a:p>
            <a:pPr algn="just">
              <a:lnSpc>
                <a:spcPts val="3841"/>
              </a:lnSpc>
            </a:pPr>
            <a:r>
              <a:rPr lang="en-US" sz="1596" spc="9">
                <a:solidFill>
                  <a:srgbClr val="FF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✓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44397" y="1930384"/>
            <a:ext cx="868537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Mix Margem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29143" y="1930384"/>
            <a:ext cx="2223754" cy="2404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Tributário</a:t>
            </a:r>
          </a:p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Deduções da receita CPV, CMV, CSV</a:t>
            </a:r>
          </a:p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FF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Gastos com pessoal Demais gastos gerais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563101" y="191638"/>
            <a:ext cx="1498626" cy="537390"/>
            <a:chOff x="0" y="0"/>
            <a:chExt cx="226666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2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"/>
            <a:ext cx="12192000" cy="7116784"/>
            <a:chOff x="0" y="0"/>
            <a:chExt cx="16256000" cy="94890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9489045"/>
            </a:xfrm>
            <a:custGeom>
              <a:avLst/>
              <a:gdLst/>
              <a:ahLst/>
              <a:cxnLst/>
              <a:rect r="r" b="b" t="t" l="l"/>
              <a:pathLst>
                <a:path h="9489045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489045"/>
                  </a:lnTo>
                  <a:lnTo>
                    <a:pt x="0" y="9489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86" t="0" r="-188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9925" y="1114396"/>
            <a:ext cx="5772150" cy="4629150"/>
            <a:chOff x="0" y="0"/>
            <a:chExt cx="7696200" cy="6172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96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7696200">
                  <a:moveTo>
                    <a:pt x="0" y="0"/>
                  </a:moveTo>
                  <a:lnTo>
                    <a:pt x="7696200" y="0"/>
                  </a:lnTo>
                  <a:lnTo>
                    <a:pt x="76962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265419" y="2979868"/>
            <a:ext cx="3734962" cy="890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7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CRESCIMENTO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096177" y="6003578"/>
            <a:ext cx="2073446" cy="743514"/>
            <a:chOff x="0" y="0"/>
            <a:chExt cx="226666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68030" y="1727749"/>
            <a:ext cx="11210925" cy="3967162"/>
            <a:chOff x="0" y="0"/>
            <a:chExt cx="14947900" cy="52895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947900" cy="5289550"/>
            </a:xfrm>
            <a:custGeom>
              <a:avLst/>
              <a:gdLst/>
              <a:ahLst/>
              <a:cxnLst/>
              <a:rect r="r" b="b" t="t" l="l"/>
              <a:pathLst>
                <a:path h="5289550" w="14947900">
                  <a:moveTo>
                    <a:pt x="0" y="0"/>
                  </a:moveTo>
                  <a:lnTo>
                    <a:pt x="14947900" y="0"/>
                  </a:lnTo>
                  <a:lnTo>
                    <a:pt x="14947900" y="5289550"/>
                  </a:lnTo>
                  <a:lnTo>
                    <a:pt x="0" y="5289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513838" y="5266858"/>
            <a:ext cx="942975" cy="295275"/>
            <a:chOff x="0" y="0"/>
            <a:chExt cx="1257300" cy="393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57300" cy="393700"/>
            </a:xfrm>
            <a:custGeom>
              <a:avLst/>
              <a:gdLst/>
              <a:ahLst/>
              <a:cxnLst/>
              <a:rect r="r" b="b" t="t" l="l"/>
              <a:pathLst>
                <a:path h="393700" w="1257300">
                  <a:moveTo>
                    <a:pt x="0" y="0"/>
                  </a:moveTo>
                  <a:lnTo>
                    <a:pt x="1257300" y="0"/>
                  </a:lnTo>
                  <a:lnTo>
                    <a:pt x="1257300" y="393700"/>
                  </a:lnTo>
                  <a:lnTo>
                    <a:pt x="0" y="393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1746" y="373637"/>
            <a:ext cx="6970605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CRESCIMENTO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RETENÇÃO E RECORRÊNCIA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55035" y="1412319"/>
            <a:ext cx="897798" cy="21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 spc="14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EMPRESA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17207" y="1412319"/>
            <a:ext cx="941403" cy="21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202" spc="14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EMPRESA 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299191" y="1419987"/>
            <a:ext cx="943108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47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EMPRESA 3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6"/>
            <a:chExt cx="50800000" cy="28575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6"/>
              <a:ext cx="50800000" cy="28575000"/>
            </a:xfrm>
            <a:custGeom>
              <a:avLst/>
              <a:gdLst/>
              <a:ahLst/>
              <a:cxnLst/>
              <a:rect r="r" b="b" t="t" l="l"/>
              <a:pathLst>
                <a:path h="28575000" w="50800000">
                  <a:moveTo>
                    <a:pt x="50800000" y="0"/>
                  </a:moveTo>
                  <a:lnTo>
                    <a:pt x="50800000" y="28575000"/>
                  </a:lnTo>
                  <a:lnTo>
                    <a:pt x="0" y="28575000"/>
                  </a:lnTo>
                  <a:lnTo>
                    <a:pt x="0" y="0"/>
                  </a:lnTo>
                  <a:lnTo>
                    <a:pt x="50800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6012" y="6284805"/>
            <a:ext cx="12384024" cy="673608"/>
          </a:xfrm>
          <a:custGeom>
            <a:avLst/>
            <a:gdLst/>
            <a:ahLst/>
            <a:cxnLst/>
            <a:rect r="r" b="b" t="t" l="l"/>
            <a:pathLst>
              <a:path h="673608" w="12384024">
                <a:moveTo>
                  <a:pt x="0" y="0"/>
                </a:moveTo>
                <a:lnTo>
                  <a:pt x="12384024" y="0"/>
                </a:lnTo>
                <a:lnTo>
                  <a:pt x="12384024" y="673608"/>
                </a:lnTo>
                <a:lnTo>
                  <a:pt x="0" y="673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3440" y="6491573"/>
            <a:ext cx="1045464" cy="277368"/>
            <a:chOff x="0" y="0"/>
            <a:chExt cx="1393952" cy="3698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3952" cy="369824"/>
            </a:xfrm>
            <a:custGeom>
              <a:avLst/>
              <a:gdLst/>
              <a:ahLst/>
              <a:cxnLst/>
              <a:rect r="r" b="b" t="t" l="l"/>
              <a:pathLst>
                <a:path h="369824" w="1393952">
                  <a:moveTo>
                    <a:pt x="0" y="0"/>
                  </a:moveTo>
                  <a:lnTo>
                    <a:pt x="1393952" y="0"/>
                  </a:lnTo>
                  <a:lnTo>
                    <a:pt x="1393952" y="369824"/>
                  </a:lnTo>
                  <a:lnTo>
                    <a:pt x="0" y="369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801005" y="5864009"/>
            <a:ext cx="3797808" cy="481584"/>
            <a:chOff x="0" y="0"/>
            <a:chExt cx="5063744" cy="64211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63744" cy="642112"/>
            </a:xfrm>
            <a:custGeom>
              <a:avLst/>
              <a:gdLst/>
              <a:ahLst/>
              <a:cxnLst/>
              <a:rect r="r" b="b" t="t" l="l"/>
              <a:pathLst>
                <a:path h="642112" w="5063744">
                  <a:moveTo>
                    <a:pt x="0" y="0"/>
                  </a:moveTo>
                  <a:lnTo>
                    <a:pt x="5063744" y="0"/>
                  </a:lnTo>
                  <a:lnTo>
                    <a:pt x="5063744" y="642112"/>
                  </a:lnTo>
                  <a:lnTo>
                    <a:pt x="0" y="642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23316" y="2905449"/>
            <a:ext cx="9695355" cy="2892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Internacionalização de negócios (LATAM)</a:t>
            </a:r>
          </a:p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M&amp;A (compra, venda, due diligence e valuation)</a:t>
            </a:r>
          </a:p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Análise de viabilidade econômica e financeira de novos projetos, negócios e investimentos</a:t>
            </a:r>
          </a:p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Atuação nos segmentos de Agronegócio, Alimentos, Logística, Maquinário, Têxtil e Eletrônicos</a:t>
            </a:r>
          </a:p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Conselheiro consultivo de empresas familiares </a:t>
            </a:r>
          </a:p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INVESTIDOR PRIVADO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9018356" cy="1429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+ 25 anos de experiência em Gestão Financeira, Auditoria e Administração de Negócios + Vivência em empresas multinacionais e familiares</a:t>
            </a:r>
          </a:p>
          <a:p>
            <a:pPr algn="l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+ Reestruturação e aceleração de negócios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1746" y="373637"/>
            <a:ext cx="9975771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TRAJETÓRIA PROFISSIONAL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CFO | CEO | CONSELHEIRO | INVESTIDOR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147278" y="5676995"/>
            <a:ext cx="1864528" cy="668598"/>
            <a:chOff x="0" y="0"/>
            <a:chExt cx="2266666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90650" y="1341920"/>
            <a:ext cx="9410700" cy="4800600"/>
            <a:chOff x="0" y="0"/>
            <a:chExt cx="12547600" cy="6400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547600" cy="6400800"/>
            </a:xfrm>
            <a:custGeom>
              <a:avLst/>
              <a:gdLst/>
              <a:ahLst/>
              <a:cxnLst/>
              <a:rect r="r" b="b" t="t" l="l"/>
              <a:pathLst>
                <a:path h="6400800" w="12547600">
                  <a:moveTo>
                    <a:pt x="0" y="0"/>
                  </a:moveTo>
                  <a:lnTo>
                    <a:pt x="12547600" y="0"/>
                  </a:lnTo>
                  <a:lnTo>
                    <a:pt x="12547600" y="6400800"/>
                  </a:lnTo>
                  <a:lnTo>
                    <a:pt x="0" y="6400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8889111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CRESCIMENTO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GESTÃO DA CARTEIRA DE CLIENTES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08622" y="1654683"/>
            <a:ext cx="2943225" cy="3429000"/>
            <a:chOff x="0" y="0"/>
            <a:chExt cx="3924300" cy="4572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24300" cy="4572000"/>
            </a:xfrm>
            <a:custGeom>
              <a:avLst/>
              <a:gdLst/>
              <a:ahLst/>
              <a:cxnLst/>
              <a:rect r="r" b="b" t="t" l="l"/>
              <a:pathLst>
                <a:path h="4572000" w="3924300">
                  <a:moveTo>
                    <a:pt x="0" y="0"/>
                  </a:moveTo>
                  <a:lnTo>
                    <a:pt x="3924300" y="0"/>
                  </a:lnTo>
                  <a:lnTo>
                    <a:pt x="39243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714178" y="1654683"/>
            <a:ext cx="2943225" cy="3429000"/>
            <a:chOff x="0" y="0"/>
            <a:chExt cx="3924300" cy="4572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24300" cy="4572000"/>
            </a:xfrm>
            <a:custGeom>
              <a:avLst/>
              <a:gdLst/>
              <a:ahLst/>
              <a:cxnLst/>
              <a:rect r="r" b="b" t="t" l="l"/>
              <a:pathLst>
                <a:path h="4572000" w="3924300">
                  <a:moveTo>
                    <a:pt x="0" y="0"/>
                  </a:moveTo>
                  <a:lnTo>
                    <a:pt x="3924300" y="0"/>
                  </a:lnTo>
                  <a:lnTo>
                    <a:pt x="39243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019830" y="1654683"/>
            <a:ext cx="4614862" cy="3429000"/>
            <a:chOff x="0" y="0"/>
            <a:chExt cx="6153150" cy="4572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153150" cy="4572000"/>
            </a:xfrm>
            <a:custGeom>
              <a:avLst/>
              <a:gdLst/>
              <a:ahLst/>
              <a:cxnLst/>
              <a:rect r="r" b="b" t="t" l="l"/>
              <a:pathLst>
                <a:path h="4572000" w="6153150">
                  <a:moveTo>
                    <a:pt x="0" y="0"/>
                  </a:moveTo>
                  <a:lnTo>
                    <a:pt x="6153150" y="0"/>
                  </a:lnTo>
                  <a:lnTo>
                    <a:pt x="615315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1746" y="373637"/>
            <a:ext cx="6940048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CRESCIMENTO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SEGMENTAÇÃO DE CLIENTE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2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"/>
            <a:ext cx="12192000" cy="7153753"/>
            <a:chOff x="0" y="0"/>
            <a:chExt cx="16256000" cy="95383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9538337"/>
            </a:xfrm>
            <a:custGeom>
              <a:avLst/>
              <a:gdLst/>
              <a:ahLst/>
              <a:cxnLst/>
              <a:rect r="r" b="b" t="t" l="l"/>
              <a:pathLst>
                <a:path h="9538337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538337"/>
                  </a:lnTo>
                  <a:lnTo>
                    <a:pt x="0" y="9538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56" t="0" r="-215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9925" y="1114396"/>
            <a:ext cx="5772150" cy="4629150"/>
            <a:chOff x="0" y="0"/>
            <a:chExt cx="7696200" cy="6172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96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7696200">
                  <a:moveTo>
                    <a:pt x="0" y="0"/>
                  </a:moveTo>
                  <a:lnTo>
                    <a:pt x="7696200" y="0"/>
                  </a:lnTo>
                  <a:lnTo>
                    <a:pt x="76962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588763" y="2979868"/>
            <a:ext cx="5113230" cy="890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7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VISÃO GERACIONAL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057658" y="6077911"/>
            <a:ext cx="2175440" cy="780087"/>
            <a:chOff x="0" y="0"/>
            <a:chExt cx="226666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8593350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VISÃO GERACIONAL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MODELO DE TOMADA DE DECISÃO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35172" y="1503416"/>
            <a:ext cx="56645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503416"/>
            <a:ext cx="1138133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INVESTIDOR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3316" y="1850974"/>
            <a:ext cx="72466" cy="2411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 • • •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1843516"/>
            <a:ext cx="4462605" cy="242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Longevidade do Capital;</a:t>
            </a:r>
          </a:p>
          <a:p>
            <a:pPr algn="l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Risco e retorno claros;</a:t>
            </a:r>
          </a:p>
          <a:p>
            <a:pPr algn="l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Diversificar investimentos;</a:t>
            </a:r>
          </a:p>
          <a:p>
            <a:pPr algn="l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Plano de negócio definido;</a:t>
            </a:r>
          </a:p>
          <a:p>
            <a:pPr algn="l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Foco na supervisão da tomada de decisão.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71186" y="3474577"/>
            <a:ext cx="2799340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Conhecimento do negócio.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27905" y="1503416"/>
            <a:ext cx="2028387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DONO(empresário)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27905" y="1850974"/>
            <a:ext cx="72466" cy="1917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• • •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71186" y="1843516"/>
            <a:ext cx="3777872" cy="1439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7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Longevidade do Empreendimento; Legado para a sociedade ou família; Diversificar o negócio;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572626" y="191638"/>
            <a:ext cx="1498626" cy="537390"/>
            <a:chOff x="0" y="0"/>
            <a:chExt cx="2266666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1929374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VISÃO GERACIONAL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RISCOS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93145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68202" cy="3380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1. 2. 3. 4. 5. 6. 7.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2905449"/>
            <a:ext cx="7272328" cy="191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7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Fidelidade e retenção de clientes</a:t>
            </a:r>
          </a:p>
          <a:p>
            <a:pPr algn="l">
              <a:lnSpc>
                <a:spcPts val="3847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Entrada de novos concorrentes e mudanças no ambiente competitivo Privacidade e conformidade com regulamentações</a:t>
            </a:r>
          </a:p>
          <a:p>
            <a:pPr algn="l">
              <a:lnSpc>
                <a:spcPts val="3847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Acesso a capital e liquidez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1594552"/>
            <a:ext cx="5357689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Gestãodocapitalhumano e sucessão de liderança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1930384"/>
            <a:ext cx="5454910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 spc="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Adoção de tecnologias e escassez de competências Ameaças cibernéticas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572626" y="191638"/>
            <a:ext cx="1498626" cy="537390"/>
            <a:chOff x="0" y="0"/>
            <a:chExt cx="226666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7339489" y="3488246"/>
            <a:ext cx="4252912" cy="2390775"/>
            <a:chOff x="0" y="0"/>
            <a:chExt cx="5670550" cy="3187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670550" cy="3187700"/>
            </a:xfrm>
            <a:custGeom>
              <a:avLst/>
              <a:gdLst/>
              <a:ahLst/>
              <a:cxnLst/>
              <a:rect r="r" b="b" t="t" l="l"/>
              <a:pathLst>
                <a:path h="3187700" w="5670550">
                  <a:moveTo>
                    <a:pt x="0" y="0"/>
                  </a:moveTo>
                  <a:lnTo>
                    <a:pt x="5670550" y="0"/>
                  </a:lnTo>
                  <a:lnTo>
                    <a:pt x="5670550" y="3187700"/>
                  </a:lnTo>
                  <a:lnTo>
                    <a:pt x="0" y="318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9402394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VISÃO GERACIONAL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CRSCIMENTO DE ATIVOS FAMILIARES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61340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3316" y="1442152"/>
            <a:ext cx="165154" cy="191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3057849"/>
            <a:ext cx="2747229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Maior resiliência financeira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6216" y="1594552"/>
            <a:ext cx="7965110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Antecipaçãomuito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maior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dastendênciasdemercado,indústriae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tecnologia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6216" y="1930384"/>
            <a:ext cx="4007853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 spc="3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Um portfólio ágil de ativos e atividades Apoiado por uma organização ágil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30257" y="1357122"/>
            <a:ext cx="7224712" cy="4819650"/>
            <a:chOff x="0" y="0"/>
            <a:chExt cx="9632950" cy="6426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632950" cy="6426200"/>
            </a:xfrm>
            <a:custGeom>
              <a:avLst/>
              <a:gdLst/>
              <a:ahLst/>
              <a:cxnLst/>
              <a:rect r="r" b="b" t="t" l="l"/>
              <a:pathLst>
                <a:path h="6426200" w="9632950">
                  <a:moveTo>
                    <a:pt x="0" y="0"/>
                  </a:moveTo>
                  <a:lnTo>
                    <a:pt x="9632950" y="0"/>
                  </a:lnTo>
                  <a:lnTo>
                    <a:pt x="9632950" y="6426200"/>
                  </a:lnTo>
                  <a:lnTo>
                    <a:pt x="0" y="642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5622893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VISÃO GERACIONAL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TENDÊNCIAS GLOBAIS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563101" y="191638"/>
            <a:ext cx="1498626" cy="537390"/>
            <a:chOff x="0" y="0"/>
            <a:chExt cx="226666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381" y="-1"/>
            <a:ext cx="12187238" cy="6858000"/>
            <a:chOff x="0" y="0"/>
            <a:chExt cx="16249650" cy="9144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4965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49650">
                  <a:moveTo>
                    <a:pt x="0" y="0"/>
                  </a:moveTo>
                  <a:lnTo>
                    <a:pt x="16249650" y="0"/>
                  </a:lnTo>
                  <a:lnTo>
                    <a:pt x="1624965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331762" y="5634810"/>
            <a:ext cx="1498626" cy="537390"/>
            <a:chOff x="0" y="0"/>
            <a:chExt cx="226666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381" y="-1"/>
            <a:ext cx="12187238" cy="6858000"/>
            <a:chOff x="0" y="0"/>
            <a:chExt cx="16249650" cy="9144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24965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49650">
                  <a:moveTo>
                    <a:pt x="0" y="0"/>
                  </a:moveTo>
                  <a:lnTo>
                    <a:pt x="16249650" y="0"/>
                  </a:lnTo>
                  <a:lnTo>
                    <a:pt x="1624965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2025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2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"/>
            <a:ext cx="12192000" cy="7227691"/>
            <a:chOff x="0" y="0"/>
            <a:chExt cx="16256000" cy="96369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9636921"/>
            </a:xfrm>
            <a:custGeom>
              <a:avLst/>
              <a:gdLst/>
              <a:ahLst/>
              <a:cxnLst/>
              <a:rect r="r" b="b" t="t" l="l"/>
              <a:pathLst>
                <a:path h="9636921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636921"/>
                  </a:lnTo>
                  <a:lnTo>
                    <a:pt x="0" y="963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695" t="0" r="-2695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9925" y="1114396"/>
            <a:ext cx="5772150" cy="4629150"/>
            <a:chOff x="0" y="0"/>
            <a:chExt cx="7696200" cy="6172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96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7696200">
                  <a:moveTo>
                    <a:pt x="0" y="0"/>
                  </a:moveTo>
                  <a:lnTo>
                    <a:pt x="7696200" y="0"/>
                  </a:lnTo>
                  <a:lnTo>
                    <a:pt x="76962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641978" y="2979868"/>
            <a:ext cx="7046233" cy="74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7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INFORMAÇÕES ADICIONAIS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080908" y="5958816"/>
            <a:ext cx="2030183" cy="728000"/>
            <a:chOff x="0" y="0"/>
            <a:chExt cx="226666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503" y="6307826"/>
            <a:ext cx="12318997" cy="613667"/>
          </a:xfrm>
          <a:custGeom>
            <a:avLst/>
            <a:gdLst/>
            <a:ahLst/>
            <a:cxnLst/>
            <a:rect r="r" b="b" t="t" l="l"/>
            <a:pathLst>
              <a:path h="613667" w="12318997">
                <a:moveTo>
                  <a:pt x="0" y="0"/>
                </a:moveTo>
                <a:lnTo>
                  <a:pt x="12318997" y="0"/>
                </a:lnTo>
                <a:lnTo>
                  <a:pt x="12318997" y="613668"/>
                </a:lnTo>
                <a:lnTo>
                  <a:pt x="0" y="61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4545" y="6491754"/>
            <a:ext cx="1043245" cy="276997"/>
            <a:chOff x="0" y="0"/>
            <a:chExt cx="1390993" cy="3693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91031" cy="369316"/>
            </a:xfrm>
            <a:custGeom>
              <a:avLst/>
              <a:gdLst/>
              <a:ahLst/>
              <a:cxnLst/>
              <a:rect r="r" b="b" t="t" l="l"/>
              <a:pathLst>
                <a:path h="369316" w="1391031">
                  <a:moveTo>
                    <a:pt x="0" y="0"/>
                  </a:moveTo>
                  <a:lnTo>
                    <a:pt x="1391031" y="0"/>
                  </a:lnTo>
                  <a:lnTo>
                    <a:pt x="1391031" y="369316"/>
                  </a:lnTo>
                  <a:lnTo>
                    <a:pt x="0" y="369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2" b="-3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52666" y="1525210"/>
            <a:ext cx="3690776" cy="3425190"/>
          </a:xfrm>
          <a:custGeom>
            <a:avLst/>
            <a:gdLst/>
            <a:ahLst/>
            <a:cxnLst/>
            <a:rect r="r" b="b" t="t" l="l"/>
            <a:pathLst>
              <a:path h="3425190" w="3690776">
                <a:moveTo>
                  <a:pt x="0" y="0"/>
                </a:moveTo>
                <a:lnTo>
                  <a:pt x="3690776" y="0"/>
                </a:lnTo>
                <a:lnTo>
                  <a:pt x="3690776" y="3425190"/>
                </a:lnTo>
                <a:lnTo>
                  <a:pt x="0" y="3425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235510" y="1525210"/>
            <a:ext cx="3690623" cy="3425190"/>
          </a:xfrm>
          <a:custGeom>
            <a:avLst/>
            <a:gdLst/>
            <a:ahLst/>
            <a:cxnLst/>
            <a:rect r="r" b="b" t="t" l="l"/>
            <a:pathLst>
              <a:path h="3425190" w="3690623">
                <a:moveTo>
                  <a:pt x="0" y="0"/>
                </a:moveTo>
                <a:lnTo>
                  <a:pt x="3690624" y="0"/>
                </a:lnTo>
                <a:lnTo>
                  <a:pt x="3690624" y="3425190"/>
                </a:lnTo>
                <a:lnTo>
                  <a:pt x="0" y="3425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018212" y="1525210"/>
            <a:ext cx="3690747" cy="3425190"/>
          </a:xfrm>
          <a:custGeom>
            <a:avLst/>
            <a:gdLst/>
            <a:ahLst/>
            <a:cxnLst/>
            <a:rect r="r" b="b" t="t" l="l"/>
            <a:pathLst>
              <a:path h="3425190" w="3690747">
                <a:moveTo>
                  <a:pt x="0" y="0"/>
                </a:moveTo>
                <a:lnTo>
                  <a:pt x="3690747" y="0"/>
                </a:lnTo>
                <a:lnTo>
                  <a:pt x="3690747" y="3425190"/>
                </a:lnTo>
                <a:lnTo>
                  <a:pt x="0" y="34251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2532" y="5135623"/>
            <a:ext cx="11409512" cy="988781"/>
          </a:xfrm>
          <a:custGeom>
            <a:avLst/>
            <a:gdLst/>
            <a:ahLst/>
            <a:cxnLst/>
            <a:rect r="r" b="b" t="t" l="l"/>
            <a:pathLst>
              <a:path h="988781" w="11409512">
                <a:moveTo>
                  <a:pt x="0" y="0"/>
                </a:moveTo>
                <a:lnTo>
                  <a:pt x="11409512" y="0"/>
                </a:lnTo>
                <a:lnTo>
                  <a:pt x="11409512" y="988781"/>
                </a:lnTo>
                <a:lnTo>
                  <a:pt x="0" y="9887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7858382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FUNDAMENTOS FINANCEIROS PARA TOMADA DE DECISÕES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MÉTODO 100DIAS CONSTANTE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88452" y="507225"/>
            <a:ext cx="116434" cy="202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85801" y="2910526"/>
            <a:ext cx="1248489" cy="586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4"/>
              </a:lnSpc>
            </a:pPr>
            <a:r>
              <a:rPr lang="en-US" sz="339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CAIXA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80606" y="2910526"/>
            <a:ext cx="1428855" cy="586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4"/>
              </a:lnSpc>
            </a:pPr>
            <a:r>
              <a:rPr lang="en-US" sz="339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LUCRO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34438" y="5303510"/>
            <a:ext cx="4783665" cy="586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4"/>
              </a:lnSpc>
            </a:pPr>
            <a:r>
              <a:rPr lang="en-US" sz="339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LEITURA DE RELATÓRIOS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88096" y="2910526"/>
            <a:ext cx="3014320" cy="586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4"/>
              </a:lnSpc>
            </a:pPr>
            <a:r>
              <a:rPr lang="en-US" sz="3395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CRESCIMENTO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147278" y="115214"/>
            <a:ext cx="1864528" cy="668598"/>
            <a:chOff x="0" y="0"/>
            <a:chExt cx="2266666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3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11277905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VISÃO GERACIONAL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CRESCIMENTO SUSTENTÁVEL E DURADOURO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96796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65154" cy="240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1. 2. 3. 4. 5.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1594552"/>
            <a:ext cx="4687214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LIQUIDEZ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é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mais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importante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que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rentabilidade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3057849"/>
            <a:ext cx="9799958" cy="78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BUSCAR NOVOS MERCADOS é mais importante que desafiar o ciclo de vida do mercado atual FORTALEÇA AS ALIANÇAS PARA SUA EMPRESA ESTAR CONECTADA COM AS MUDANÇAS DE MERCADO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1930384"/>
            <a:ext cx="7551210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RENTABILIDADE é mais importante que crescimento de volume CRESCIMENTO DE VOLUME é mais importante que buscar novos mercados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498123" y="5752176"/>
            <a:ext cx="1498626" cy="537390"/>
            <a:chOff x="0" y="0"/>
            <a:chExt cx="226666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3882571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INFORMAÇÕES ADICIONAIS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PRECIFICAÇÃO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69125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65154" cy="191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1594552"/>
            <a:ext cx="37125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Centralização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da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política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preços;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3057849"/>
            <a:ext cx="7903350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Incluir reservas de gastos com base no histórico ou nas expectativas futuras;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23316" y="3393805"/>
            <a:ext cx="7292492" cy="1429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5.Limitar o acesso a margem/lucratividade;</a:t>
            </a:r>
          </a:p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6.Formalizar os acordos feitos durante o processo de precificação; 7.Monitorar o perfil e comportamento da liderança e time de vendas;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6216" y="1930384"/>
            <a:ext cx="8855545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Definir o preço com base no mercado;</a:t>
            </a:r>
          </a:p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Não atualizar (repassar) reduções de custo na base (planilha) de formação de preço;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9065209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INFORMAÇÕES ADICIONAIS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PERDAS NA OPERAÇÃO INDUSTRIAL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40604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68202" cy="2892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1. 2. 3. 4. 5. 6.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2905449"/>
            <a:ext cx="4860179" cy="1429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Localização geográfica</a:t>
            </a:r>
          </a:p>
          <a:p>
            <a:pPr algn="l">
              <a:lnSpc>
                <a:spcPts val="3845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Excesso de capacidade produtiva (ociosidade) Modelo de negócio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1594552"/>
            <a:ext cx="3219736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Produção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acima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do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necessário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1930384"/>
            <a:ext cx="2847927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Obsolescência de estoques Logística não integrada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3316" y="4521822"/>
            <a:ext cx="6727660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7.Ineficiência no planejamento de setup de máquinas e setores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23316" y="5009502"/>
            <a:ext cx="166649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8.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6216" y="5009502"/>
            <a:ext cx="7572280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Pessoal (rotatividade, faltas, baixa produtividade, falta de processo e etc.)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23316" y="5344782"/>
            <a:ext cx="5423240" cy="94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3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9.Retrabalho e não conformidade</a:t>
            </a:r>
          </a:p>
          <a:p>
            <a:pPr algn="l">
              <a:lnSpc>
                <a:spcPts val="3843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10. EXCESSO DE REUNIÕES E AÇÕES DE BAIXO IMPACTO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0563101" y="191638"/>
            <a:ext cx="1498626" cy="537390"/>
            <a:chOff x="0" y="0"/>
            <a:chExt cx="2266666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4283469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INFORMAÇÕES ADICIONAIS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COMPETIVIDADE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53717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58877" cy="1429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1594552"/>
            <a:ext cx="4862522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ESTOQUEÉ</a:t>
            </a:r>
            <a:r>
              <a:rPr lang="en-US" sz="1598" spc="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CAIXAE</a:t>
            </a:r>
            <a:r>
              <a:rPr lang="en-US" sz="1598" spc="4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NÃOSIMPLESMENTEMATERIAL;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3316" y="3057849"/>
            <a:ext cx="9301239" cy="78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4.Compras é uma função comercial/relacional (assim como vendas);</a:t>
            </a:r>
          </a:p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5.Não faça planejamento de produção somente com base nas informações comerciais;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1930384"/>
            <a:ext cx="6743433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Primeiro aumente a margem e depois cresça em volume;</a:t>
            </a:r>
          </a:p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 empresa precisa ter uma única liderança Industrial/Operações;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3316" y="3881485"/>
            <a:ext cx="168202" cy="94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1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6. 7.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6216" y="3881485"/>
            <a:ext cx="5998321" cy="94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Entenda os principais custos dos seus produtos e serviços; Tenha foco na redução do seu ciclo operacional;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3316" y="4857102"/>
            <a:ext cx="6405239" cy="1429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8.Compare-se em relação ao mercado;</a:t>
            </a:r>
          </a:p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9.Sempre reduza os custos indiretos;</a:t>
            </a:r>
          </a:p>
          <a:p>
            <a:pPr algn="l">
              <a:lnSpc>
                <a:spcPts val="3841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10.Acompanhe o desenvolvimento e a rotatitividade da time;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7363216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INFORMAÇÕES ADICIONAIS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PLANEJAMENTO TRIBUTÁRIO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39427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68202" cy="3380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1. 2. 3. 4. 5. 6. 7.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2905449"/>
            <a:ext cx="5201517" cy="191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Revisão de rotinas contábeis</a:t>
            </a:r>
          </a:p>
          <a:p>
            <a:pPr algn="l">
              <a:lnSpc>
                <a:spcPts val="384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Busca de benefícios fiscais</a:t>
            </a:r>
          </a:p>
          <a:p>
            <a:pPr algn="l">
              <a:lnSpc>
                <a:spcPts val="384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Revisão da apuração dos tributos</a:t>
            </a:r>
          </a:p>
          <a:p>
            <a:pPr algn="l">
              <a:lnSpc>
                <a:spcPts val="384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Entender a estrutura fiscal dos principais parceiros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1594552"/>
            <a:ext cx="3798046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Revisão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da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legislação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fiscal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aplicada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1930384"/>
            <a:ext cx="3844642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Segregação de processos produtivos Classificação fiscal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563101" y="191638"/>
            <a:ext cx="1498626" cy="537390"/>
            <a:chOff x="0" y="0"/>
            <a:chExt cx="226666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8340071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INFORMAÇÕES ADICIONAIS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INDICADORES DE PERFORMANCE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14393" y="1869424"/>
            <a:ext cx="56645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6266"/>
            <a:ext cx="10428884" cy="724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1596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SATISFAÇÃO DOS CLIENTES</a:t>
            </a:r>
          </a:p>
          <a:p>
            <a:pPr algn="l">
              <a:lnSpc>
                <a:spcPts val="2882"/>
              </a:lnSpc>
            </a:pPr>
            <a:r>
              <a:rPr lang="en-US" sz="1596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Pontualidade na entrega, Retenção declientes,Ticketmédio, %devolução,reclamação de clientes, %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3316" y="2235184"/>
            <a:ext cx="7134177" cy="30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4"/>
              </a:lnSpc>
            </a:pPr>
            <a:r>
              <a:rPr lang="en-US" sz="1596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desconto, % conversão de vendas, tempo de fechamento de pedido.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83693" y="2966409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23316" y="3275695"/>
            <a:ext cx="10385060" cy="1089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Ciclo operacional, estoques sem movimentação, ajustes de estoque, pontualidade de fornecedores, conformidade de fornecedores, ações de melhoria de processo, SAVINGS, produtividade, ociosidade, polivalência, incidentes de trabalho.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3316" y="4738992"/>
            <a:ext cx="9914496" cy="1089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596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CRESCIMENTO DA EMPRESA</a:t>
            </a:r>
          </a:p>
          <a:p>
            <a:pPr algn="l">
              <a:lnSpc>
                <a:spcPts val="2880"/>
              </a:lnSpc>
            </a:pPr>
            <a:r>
              <a:rPr lang="en-US" sz="1596" spc="4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Vendas (quantidade e valor), margem, risco de crédito e recebíveis, engajamento de pessoal, % faturamento com novos produtos, cobertura de mercado, ciclo financeiro e operacional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23316" y="2966409"/>
            <a:ext cx="2072640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 spc="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MELHORIACONTÍNUA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6361490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INFORMAÇÕES ADICIONAIS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BASE ATUAL DE CLIENTES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01498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65154" cy="191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3057849"/>
            <a:ext cx="1833077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REATIVAR CLIENTES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1594552"/>
            <a:ext cx="2670000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AUMENTAR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TICKET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MÉDIO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1930384"/>
            <a:ext cx="3871112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VENDER NOVOS PRODUTOS</a:t>
            </a:r>
          </a:p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AUMENTAR A FREQUÊNCIA DE COMPRAS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553576" y="191638"/>
            <a:ext cx="1498626" cy="537390"/>
            <a:chOff x="0" y="0"/>
            <a:chExt cx="226666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1746" y="373637"/>
            <a:ext cx="3072498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INFORMAÇÕES ADICIONAIS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MATRIZ RFV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03964" y="1594552"/>
            <a:ext cx="56731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3316" y="1442152"/>
            <a:ext cx="165154" cy="1917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5"/>
              </a:lnSpc>
            </a:pPr>
            <a:r>
              <a:rPr lang="en-US" sz="1598" spc="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1. 2. 3. 4.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6216" y="1594552"/>
            <a:ext cx="2628795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CATEGORIZAR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OS</a:t>
            </a:r>
            <a:r>
              <a:rPr lang="en-US" sz="1598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CLIENTES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6216" y="3057849"/>
            <a:ext cx="8740492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59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UTILIZAR OS CRITÉRIOS DOS CLIENTES MAIS QUALIFICADOS PARA BUSCAR NOVOS CLIENTES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216" y="1930384"/>
            <a:ext cx="6584861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1596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ESCOLHER AS CATEGORIAS TEM MAIOR ADERÊNCIA COM A EMPRESA DEFINIR AÇÕES PARA MAXIMAR O VALOR DE CADA CATEGORIA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563101" y="191638"/>
            <a:ext cx="1498626" cy="537390"/>
            <a:chOff x="0" y="0"/>
            <a:chExt cx="226666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2192000" cy="6858000"/>
            <a:chOff x="0" y="0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-1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12175493" cy="6857990"/>
            <a:chOff x="0" y="0"/>
            <a:chExt cx="16233991" cy="91439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234029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34029">
                  <a:moveTo>
                    <a:pt x="0" y="0"/>
                  </a:moveTo>
                  <a:lnTo>
                    <a:pt x="16234029" y="0"/>
                  </a:lnTo>
                  <a:lnTo>
                    <a:pt x="16234029" y="9144000"/>
                  </a:lnTo>
                  <a:lnTo>
                    <a:pt x="0" y="914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-63503" y="-63503"/>
            <a:ext cx="12424408" cy="7044766"/>
          </a:xfrm>
          <a:custGeom>
            <a:avLst/>
            <a:gdLst/>
            <a:ahLst/>
            <a:cxnLst/>
            <a:rect r="r" b="b" t="t" l="l"/>
            <a:pathLst>
              <a:path h="7044766" w="12424408">
                <a:moveTo>
                  <a:pt x="0" y="0"/>
                </a:moveTo>
                <a:lnTo>
                  <a:pt x="12424408" y="0"/>
                </a:lnTo>
                <a:lnTo>
                  <a:pt x="12424408" y="7044766"/>
                </a:lnTo>
                <a:lnTo>
                  <a:pt x="0" y="7044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88648" y="154829"/>
            <a:ext cx="1771526" cy="368798"/>
            <a:chOff x="0" y="0"/>
            <a:chExt cx="2362035" cy="4917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62073" cy="491744"/>
            </a:xfrm>
            <a:custGeom>
              <a:avLst/>
              <a:gdLst/>
              <a:ahLst/>
              <a:cxnLst/>
              <a:rect r="r" b="b" t="t" l="l"/>
              <a:pathLst>
                <a:path h="491744" w="2362073">
                  <a:moveTo>
                    <a:pt x="0" y="0"/>
                  </a:moveTo>
                  <a:lnTo>
                    <a:pt x="2362073" y="0"/>
                  </a:lnTo>
                  <a:lnTo>
                    <a:pt x="2362073" y="491744"/>
                  </a:lnTo>
                  <a:lnTo>
                    <a:pt x="0" y="491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1" b="2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863458" y="2681497"/>
            <a:ext cx="4532147" cy="430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>
                <a:solidFill>
                  <a:srgbClr val="E0F3F9"/>
                </a:solidFill>
                <a:latin typeface="Arial"/>
                <a:ea typeface="Arial"/>
                <a:cs typeface="Arial"/>
                <a:sym typeface="Arial"/>
              </a:rPr>
              <a:t>Para ser resiliente é necessário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99678" y="3252997"/>
            <a:ext cx="4144613" cy="430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4"/>
              </a:lnSpc>
            </a:pPr>
            <a:r>
              <a:rPr lang="en-US" sz="2495" spc="2">
                <a:solidFill>
                  <a:srgbClr val="E0F3F9"/>
                </a:solidFill>
                <a:latin typeface="Arial"/>
                <a:ea typeface="Arial"/>
                <a:cs typeface="Arial"/>
                <a:sym typeface="Arial"/>
              </a:rPr>
              <a:t> construir uma </a:t>
            </a:r>
            <a:r>
              <a:rPr lang="en-US" b="true" sz="2495" i="true" spc="2">
                <a:solidFill>
                  <a:srgbClr val="E0F3F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"reserva" </a:t>
            </a:r>
            <a:r>
              <a:rPr lang="en-US" sz="2495" spc="2">
                <a:solidFill>
                  <a:srgbClr val="E0F3F9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b="true" sz="2495" i="true" spc="2">
                <a:solidFill>
                  <a:srgbClr val="E0F3F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63914" y="3824211"/>
            <a:ext cx="3309947" cy="43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b="true" sz="2498" i="true">
                <a:solidFill>
                  <a:srgbClr val="E0F3F9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unidade e linguagem</a:t>
            </a:r>
            <a:r>
              <a:rPr lang="en-US" sz="2498">
                <a:solidFill>
                  <a:srgbClr val="E0F3F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20717" y="6172200"/>
            <a:ext cx="1498626" cy="537390"/>
            <a:chOff x="0" y="0"/>
            <a:chExt cx="2266666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2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"/>
            <a:ext cx="12192000" cy="7042845"/>
            <a:chOff x="0" y="0"/>
            <a:chExt cx="16256000" cy="93904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9390461"/>
            </a:xfrm>
            <a:custGeom>
              <a:avLst/>
              <a:gdLst/>
              <a:ahLst/>
              <a:cxnLst/>
              <a:rect r="r" b="b" t="t" l="l"/>
              <a:pathLst>
                <a:path h="9390461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390461"/>
                  </a:lnTo>
                  <a:lnTo>
                    <a:pt x="0" y="9390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47" t="0" r="-134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9925" y="1114396"/>
            <a:ext cx="5772150" cy="4629150"/>
            <a:chOff x="0" y="0"/>
            <a:chExt cx="7696200" cy="6172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96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7696200">
                  <a:moveTo>
                    <a:pt x="0" y="0"/>
                  </a:moveTo>
                  <a:lnTo>
                    <a:pt x="7696200" y="0"/>
                  </a:lnTo>
                  <a:lnTo>
                    <a:pt x="76962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4032247" y="2979868"/>
            <a:ext cx="4210955" cy="74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7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PERFIL DO DONO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717925" y="5743546"/>
            <a:ext cx="2756149" cy="988323"/>
            <a:chOff x="0" y="0"/>
            <a:chExt cx="226666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834413" y="3583715"/>
            <a:ext cx="433388" cy="481012"/>
          </a:xfrm>
          <a:custGeom>
            <a:avLst/>
            <a:gdLst/>
            <a:ahLst/>
            <a:cxnLst/>
            <a:rect r="r" b="b" t="t" l="l"/>
            <a:pathLst>
              <a:path h="481012" w="433388">
                <a:moveTo>
                  <a:pt x="0" y="0"/>
                </a:moveTo>
                <a:lnTo>
                  <a:pt x="433387" y="0"/>
                </a:lnTo>
                <a:lnTo>
                  <a:pt x="433387" y="481012"/>
                </a:lnTo>
                <a:lnTo>
                  <a:pt x="0" y="481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916580" y="3583715"/>
            <a:ext cx="433388" cy="481012"/>
          </a:xfrm>
          <a:custGeom>
            <a:avLst/>
            <a:gdLst/>
            <a:ahLst/>
            <a:cxnLst/>
            <a:rect r="r" b="b" t="t" l="l"/>
            <a:pathLst>
              <a:path h="481012" w="433388">
                <a:moveTo>
                  <a:pt x="0" y="0"/>
                </a:moveTo>
                <a:lnTo>
                  <a:pt x="433387" y="0"/>
                </a:lnTo>
                <a:lnTo>
                  <a:pt x="433387" y="481012"/>
                </a:lnTo>
                <a:lnTo>
                  <a:pt x="0" y="4810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7787935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PERFIL DO DONO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QUAL IMPACTO NO NEGÓCIO?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67513" y="2963866"/>
            <a:ext cx="1798920" cy="2266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8"/>
              </a:lnSpc>
            </a:pPr>
            <a:r>
              <a:rPr lang="en-US" b="true" sz="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CAIXA</a:t>
            </a:r>
          </a:p>
          <a:p>
            <a:pPr algn="ctr">
              <a:lnSpc>
                <a:spcPts val="1788"/>
              </a:lnSpc>
            </a:pPr>
            <a:r>
              <a:rPr lang="en-US" b="true" sz="998" i="true">
                <a:solidFill>
                  <a:srgbClr val="000000"/>
                </a:solidFill>
                <a:latin typeface="Poppins Heavy Italics"/>
                <a:ea typeface="Poppins Heavy Italics"/>
                <a:cs typeface="Poppins Heavy Italics"/>
                <a:sym typeface="Poppins Heavy Italics"/>
              </a:rPr>
              <a:t>ESTRUTURA</a:t>
            </a:r>
          </a:p>
          <a:p>
            <a:pPr algn="ctr">
              <a:lnSpc>
                <a:spcPts val="5373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CULTURA</a:t>
            </a:r>
          </a:p>
          <a:p>
            <a:pPr algn="ctr">
              <a:lnSpc>
                <a:spcPts val="1439"/>
              </a:lnSpc>
            </a:pPr>
            <a:r>
              <a:rPr lang="en-US" sz="803" spc="151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Modelo de negócio</a:t>
            </a:r>
          </a:p>
          <a:p>
            <a:pPr algn="ctr">
              <a:lnSpc>
                <a:spcPts val="1439"/>
              </a:lnSpc>
            </a:pPr>
            <a:r>
              <a:rPr lang="en-US" sz="803" spc="151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2. Estrutura operacional</a:t>
            </a:r>
          </a:p>
          <a:p>
            <a:pPr algn="ctr">
              <a:lnSpc>
                <a:spcPts val="1439"/>
              </a:lnSpc>
            </a:pPr>
            <a:r>
              <a:rPr lang="en-US" sz="803" spc="151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3. Governança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754623" y="2966580"/>
            <a:ext cx="2737047" cy="2258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3"/>
              </a:lnSpc>
            </a:pPr>
            <a:r>
              <a:rPr lang="en-US" b="true" sz="996" spc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LUCRO</a:t>
            </a:r>
          </a:p>
          <a:p>
            <a:pPr algn="ctr">
              <a:lnSpc>
                <a:spcPts val="1783"/>
              </a:lnSpc>
            </a:pPr>
            <a:r>
              <a:rPr lang="en-US" b="true" sz="996" i="true" spc="0">
                <a:solidFill>
                  <a:srgbClr val="000000"/>
                </a:solidFill>
                <a:latin typeface="Poppins Heavy Italics"/>
                <a:ea typeface="Poppins Heavy Italics"/>
                <a:cs typeface="Poppins Heavy Italics"/>
                <a:sym typeface="Poppins Heavy Italics"/>
              </a:rPr>
              <a:t>ESTRATÉGIA</a:t>
            </a:r>
          </a:p>
          <a:p>
            <a:pPr algn="ctr">
              <a:lnSpc>
                <a:spcPts val="5373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MENTALIDADE</a:t>
            </a:r>
          </a:p>
          <a:p>
            <a:pPr algn="ctr">
              <a:lnSpc>
                <a:spcPts val="1439"/>
              </a:lnSpc>
            </a:pPr>
            <a:r>
              <a:rPr lang="en-US" sz="803" spc="150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Maturidade da gestão</a:t>
            </a:r>
          </a:p>
          <a:p>
            <a:pPr algn="ctr">
              <a:lnSpc>
                <a:spcPts val="1439"/>
              </a:lnSpc>
            </a:pPr>
            <a:r>
              <a:rPr lang="en-US" sz="803" spc="150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2. Prioridade estratégica</a:t>
            </a:r>
          </a:p>
          <a:p>
            <a:pPr algn="ctr">
              <a:lnSpc>
                <a:spcPts val="1439"/>
              </a:lnSpc>
            </a:pPr>
            <a:r>
              <a:rPr lang="en-US" sz="803" spc="150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3. Entrega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58784" y="2965694"/>
            <a:ext cx="2266721" cy="226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3"/>
              </a:lnSpc>
            </a:pPr>
            <a:r>
              <a:rPr lang="en-US" b="true" sz="99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CRESCIMENTO</a:t>
            </a:r>
          </a:p>
          <a:p>
            <a:pPr algn="ctr">
              <a:lnSpc>
                <a:spcPts val="1783"/>
              </a:lnSpc>
            </a:pPr>
            <a:r>
              <a:rPr lang="en-US" b="true" sz="996" i="true">
                <a:solidFill>
                  <a:srgbClr val="000000"/>
                </a:solidFill>
                <a:latin typeface="Poppins Heavy Italics"/>
                <a:ea typeface="Poppins Heavy Italics"/>
                <a:cs typeface="Poppins Heavy Italics"/>
                <a:sym typeface="Poppins Heavy Italics"/>
              </a:rPr>
              <a:t>ESCALA</a:t>
            </a:r>
          </a:p>
          <a:p>
            <a:pPr algn="ctr">
              <a:lnSpc>
                <a:spcPts val="5373"/>
              </a:lnSpc>
            </a:pPr>
            <a:r>
              <a:rPr lang="en-US" b="true" sz="3000" spc="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ALIANÇA</a:t>
            </a:r>
          </a:p>
          <a:p>
            <a:pPr algn="ctr">
              <a:lnSpc>
                <a:spcPts val="1439"/>
              </a:lnSpc>
            </a:pPr>
            <a:r>
              <a:rPr lang="en-US" sz="803" spc="150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1. Gestão da carteira de clientes 2. Portfólio de produto</a:t>
            </a:r>
          </a:p>
          <a:p>
            <a:pPr algn="ctr">
              <a:lnSpc>
                <a:spcPts val="1439"/>
              </a:lnSpc>
            </a:pPr>
            <a:r>
              <a:rPr lang="en-US" sz="803" spc="150">
                <a:solidFill>
                  <a:srgbClr val="BFBFB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3. Interface com o mercado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147278" y="191638"/>
            <a:ext cx="1904924" cy="683084"/>
            <a:chOff x="0" y="0"/>
            <a:chExt cx="226666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68640" y="1423206"/>
            <a:ext cx="10682288" cy="4824412"/>
            <a:chOff x="0" y="0"/>
            <a:chExt cx="14243050" cy="64325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243050" cy="6432550"/>
            </a:xfrm>
            <a:custGeom>
              <a:avLst/>
              <a:gdLst/>
              <a:ahLst/>
              <a:cxnLst/>
              <a:rect r="r" b="b" t="t" l="l"/>
              <a:pathLst>
                <a:path h="6432550" w="14243050">
                  <a:moveTo>
                    <a:pt x="0" y="0"/>
                  </a:moveTo>
                  <a:lnTo>
                    <a:pt x="14243050" y="0"/>
                  </a:lnTo>
                  <a:lnTo>
                    <a:pt x="14243050" y="6432550"/>
                  </a:lnTo>
                  <a:lnTo>
                    <a:pt x="0" y="643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5859208" y="2190131"/>
            <a:ext cx="5057775" cy="728662"/>
            <a:chOff x="0" y="0"/>
            <a:chExt cx="6743700" cy="9715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743700" cy="971550"/>
            </a:xfrm>
            <a:custGeom>
              <a:avLst/>
              <a:gdLst/>
              <a:ahLst/>
              <a:cxnLst/>
              <a:rect r="r" b="b" t="t" l="l"/>
              <a:pathLst>
                <a:path h="971550" w="6743700">
                  <a:moveTo>
                    <a:pt x="0" y="0"/>
                  </a:moveTo>
                  <a:lnTo>
                    <a:pt x="6743700" y="0"/>
                  </a:lnTo>
                  <a:lnTo>
                    <a:pt x="6743700" y="971550"/>
                  </a:lnTo>
                  <a:lnTo>
                    <a:pt x="0" y="971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54657" y="3546834"/>
            <a:ext cx="4962525" cy="333375"/>
            <a:chOff x="0" y="0"/>
            <a:chExt cx="6616700" cy="4445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16700" cy="444500"/>
            </a:xfrm>
            <a:custGeom>
              <a:avLst/>
              <a:gdLst/>
              <a:ahLst/>
              <a:cxnLst/>
              <a:rect r="r" b="b" t="t" l="l"/>
              <a:pathLst>
                <a:path h="444500" w="6616700">
                  <a:moveTo>
                    <a:pt x="0" y="0"/>
                  </a:moveTo>
                  <a:lnTo>
                    <a:pt x="6616700" y="0"/>
                  </a:lnTo>
                  <a:lnTo>
                    <a:pt x="66167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519136" y="3517116"/>
            <a:ext cx="1081088" cy="333375"/>
            <a:chOff x="0" y="0"/>
            <a:chExt cx="1441450" cy="444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41450" cy="444500"/>
            </a:xfrm>
            <a:custGeom>
              <a:avLst/>
              <a:gdLst/>
              <a:ahLst/>
              <a:cxnLst/>
              <a:rect r="r" b="b" t="t" l="l"/>
              <a:pathLst>
                <a:path h="444500" w="1441450">
                  <a:moveTo>
                    <a:pt x="0" y="0"/>
                  </a:moveTo>
                  <a:lnTo>
                    <a:pt x="1441450" y="0"/>
                  </a:lnTo>
                  <a:lnTo>
                    <a:pt x="144145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739165" y="5637543"/>
            <a:ext cx="3652838" cy="728662"/>
            <a:chOff x="0" y="0"/>
            <a:chExt cx="4870450" cy="9715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70450" cy="971550"/>
            </a:xfrm>
            <a:custGeom>
              <a:avLst/>
              <a:gdLst/>
              <a:ahLst/>
              <a:cxnLst/>
              <a:rect r="r" b="b" t="t" l="l"/>
              <a:pathLst>
                <a:path h="971550" w="4870450">
                  <a:moveTo>
                    <a:pt x="0" y="0"/>
                  </a:moveTo>
                  <a:lnTo>
                    <a:pt x="4870450" y="0"/>
                  </a:lnTo>
                  <a:lnTo>
                    <a:pt x="4870450" y="971550"/>
                  </a:lnTo>
                  <a:lnTo>
                    <a:pt x="0" y="971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660174" y="5035210"/>
            <a:ext cx="566738" cy="728662"/>
            <a:chOff x="0" y="0"/>
            <a:chExt cx="755650" cy="9715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55650" cy="971550"/>
            </a:xfrm>
            <a:custGeom>
              <a:avLst/>
              <a:gdLst/>
              <a:ahLst/>
              <a:cxnLst/>
              <a:rect r="r" b="b" t="t" l="l"/>
              <a:pathLst>
                <a:path h="971550" w="755650">
                  <a:moveTo>
                    <a:pt x="0" y="0"/>
                  </a:moveTo>
                  <a:lnTo>
                    <a:pt x="755650" y="0"/>
                  </a:lnTo>
                  <a:lnTo>
                    <a:pt x="755650" y="971550"/>
                  </a:lnTo>
                  <a:lnTo>
                    <a:pt x="0" y="971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1746" y="373637"/>
            <a:ext cx="8172669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PERFIL DO DONO</a:t>
            </a:r>
          </a:p>
          <a:p>
            <a:pPr algn="l">
              <a:lnSpc>
                <a:spcPts val="4206"/>
              </a:lnSpc>
            </a:pPr>
            <a:r>
              <a:rPr lang="en-US" b="true" sz="3998" spc="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MODELO - TREACY &amp; WIERSEMA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58883" y="1510541"/>
            <a:ext cx="4259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4048" y="4953257"/>
            <a:ext cx="2524477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INTIMIDADE COM O CLIENTE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09244" y="5227577"/>
            <a:ext cx="1595980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(CUSTOMIZAÇÃO)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308847" y="1510541"/>
            <a:ext cx="2359704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EXCELÊNCIA</a:t>
            </a:r>
            <a:r>
              <a:rPr lang="en-US" sz="1200" spc="152">
                <a:solidFill>
                  <a:srgbClr val="FFFFFF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 </a:t>
            </a: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OPERACIONAL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340851" y="1785109"/>
            <a:ext cx="2420636" cy="219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152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(LIDERANÇANOSCUSTOS)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726167" y="4869685"/>
            <a:ext cx="2193217" cy="54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200" spc="151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LIDERANÇA EM PRODUTO  (DIFERENCIAÇÃO)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9997463" y="191638"/>
            <a:ext cx="2054739" cy="736806"/>
            <a:chOff x="0" y="0"/>
            <a:chExt cx="2266666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1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2"/>
            <a:chExt cx="16256000" cy="9144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"/>
              <a:ext cx="16256000" cy="9144000"/>
            </a:xfrm>
            <a:custGeom>
              <a:avLst/>
              <a:gdLst/>
              <a:ahLst/>
              <a:cxnLst/>
              <a:rect r="r" b="b" t="t" l="l"/>
              <a:pathLst>
                <a:path h="9144000" w="16256000">
                  <a:moveTo>
                    <a:pt x="16256000" y="0"/>
                  </a:moveTo>
                  <a:lnTo>
                    <a:pt x="16256000" y="9144000"/>
                  </a:lnTo>
                  <a:lnTo>
                    <a:pt x="0" y="9144000"/>
                  </a:lnTo>
                  <a:lnTo>
                    <a:pt x="0" y="0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"/>
            <a:ext cx="12192000" cy="7079815"/>
            <a:chOff x="0" y="0"/>
            <a:chExt cx="16256000" cy="943975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256000" cy="9439752"/>
            </a:xfrm>
            <a:custGeom>
              <a:avLst/>
              <a:gdLst/>
              <a:ahLst/>
              <a:cxnLst/>
              <a:rect r="r" b="b" t="t" l="l"/>
              <a:pathLst>
                <a:path h="9439752" w="16256000">
                  <a:moveTo>
                    <a:pt x="0" y="0"/>
                  </a:moveTo>
                  <a:lnTo>
                    <a:pt x="16256000" y="0"/>
                  </a:lnTo>
                  <a:lnTo>
                    <a:pt x="16256000" y="9439752"/>
                  </a:lnTo>
                  <a:lnTo>
                    <a:pt x="0" y="9439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17" t="0" r="-161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209925" y="1114396"/>
            <a:ext cx="5772150" cy="4629150"/>
            <a:chOff x="0" y="0"/>
            <a:chExt cx="7696200" cy="6172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96200" cy="6172200"/>
            </a:xfrm>
            <a:custGeom>
              <a:avLst/>
              <a:gdLst/>
              <a:ahLst/>
              <a:cxnLst/>
              <a:rect r="r" b="b" t="t" l="l"/>
              <a:pathLst>
                <a:path h="6172200" w="7696200">
                  <a:moveTo>
                    <a:pt x="0" y="0"/>
                  </a:moveTo>
                  <a:lnTo>
                    <a:pt x="7696200" y="0"/>
                  </a:lnTo>
                  <a:lnTo>
                    <a:pt x="7696200" y="6172200"/>
                  </a:lnTo>
                  <a:lnTo>
                    <a:pt x="0" y="617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093082" y="2979868"/>
            <a:ext cx="6124794" cy="74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7"/>
              </a:lnSpc>
            </a:pPr>
            <a:r>
              <a:rPr lang="en-US" b="true" sz="39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LEITURA DE RELATÓRIOS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717925" y="5743546"/>
            <a:ext cx="2756149" cy="988323"/>
            <a:chOff x="0" y="0"/>
            <a:chExt cx="226666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"/>
            <a:ext cx="12192000" cy="6858000"/>
            <a:chOff x="0" y="-4"/>
            <a:chExt cx="32512000" cy="1828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"/>
              <a:ext cx="32512000" cy="18288001"/>
            </a:xfrm>
            <a:custGeom>
              <a:avLst/>
              <a:gdLst/>
              <a:ahLst/>
              <a:cxnLst/>
              <a:rect r="r" b="b" t="t" l="l"/>
              <a:pathLst>
                <a:path h="18288001" w="32512000">
                  <a:moveTo>
                    <a:pt x="32512000" y="0"/>
                  </a:moveTo>
                  <a:lnTo>
                    <a:pt x="32512000" y="18288001"/>
                  </a:lnTo>
                  <a:lnTo>
                    <a:pt x="0" y="18288001"/>
                  </a:lnTo>
                  <a:lnTo>
                    <a:pt x="0" y="0"/>
                  </a:lnTo>
                  <a:lnTo>
                    <a:pt x="32512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97631" y="6283471"/>
            <a:ext cx="12387262" cy="676275"/>
          </a:xfrm>
          <a:custGeom>
            <a:avLst/>
            <a:gdLst/>
            <a:ahLst/>
            <a:cxnLst/>
            <a:rect r="r" b="b" t="t" l="l"/>
            <a:pathLst>
              <a:path h="676275" w="12387262">
                <a:moveTo>
                  <a:pt x="0" y="0"/>
                </a:moveTo>
                <a:lnTo>
                  <a:pt x="12387262" y="0"/>
                </a:lnTo>
                <a:lnTo>
                  <a:pt x="12387262" y="676275"/>
                </a:lnTo>
                <a:lnTo>
                  <a:pt x="0" y="6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22297" y="6489764"/>
            <a:ext cx="1047750" cy="280988"/>
            <a:chOff x="0" y="0"/>
            <a:chExt cx="1397000" cy="374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7000" cy="374650"/>
            </a:xfrm>
            <a:custGeom>
              <a:avLst/>
              <a:gdLst/>
              <a:ahLst/>
              <a:cxnLst/>
              <a:rect r="r" b="b" t="t" l="l"/>
              <a:pathLst>
                <a:path h="374650" w="1397000">
                  <a:moveTo>
                    <a:pt x="0" y="0"/>
                  </a:moveTo>
                  <a:lnTo>
                    <a:pt x="1397000" y="0"/>
                  </a:lnTo>
                  <a:lnTo>
                    <a:pt x="1397000" y="37465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53676" y="1180338"/>
            <a:ext cx="9948862" cy="5124450"/>
            <a:chOff x="0" y="0"/>
            <a:chExt cx="13265150" cy="6832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265150" cy="6832600"/>
            </a:xfrm>
            <a:custGeom>
              <a:avLst/>
              <a:gdLst/>
              <a:ahLst/>
              <a:cxnLst/>
              <a:rect r="r" b="b" t="t" l="l"/>
              <a:pathLst>
                <a:path h="6832600" w="13265150">
                  <a:moveTo>
                    <a:pt x="0" y="0"/>
                  </a:moveTo>
                  <a:lnTo>
                    <a:pt x="13265150" y="0"/>
                  </a:lnTo>
                  <a:lnTo>
                    <a:pt x="13265150" y="6832600"/>
                  </a:lnTo>
                  <a:lnTo>
                    <a:pt x="0" y="6832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15557" y="6542056"/>
            <a:ext cx="4063441" cy="17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CONSTANTE GERACIONAL, 2026</a:t>
            </a:r>
          </a:p>
          <a:p>
            <a:pPr algn="r">
              <a:lnSpc>
                <a:spcPts val="695"/>
              </a:lnSpc>
            </a:pPr>
            <a:r>
              <a:rPr lang="en-US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ESTE MATERIAL NÃO PODE SER CITADO, REPRODUZIDO OU DISTRIBUÍDO SEM PERMISSÃO POR ESCRITO.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1746" y="373637"/>
            <a:ext cx="4096483" cy="82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200" spc="148">
                <a:solidFill>
                  <a:srgbClr val="000000"/>
                </a:solidFill>
                <a:latin typeface="Poppins Extra-Light"/>
                <a:ea typeface="Poppins Extra-Light"/>
                <a:cs typeface="Poppins Extra-Light"/>
                <a:sym typeface="Poppins Extra-Light"/>
              </a:rPr>
              <a:t>LEITURA DE RELATÓRIOS FINANCEIROS</a:t>
            </a:r>
          </a:p>
          <a:p>
            <a:pPr algn="l">
              <a:lnSpc>
                <a:spcPts val="4206"/>
              </a:lnSpc>
            </a:pPr>
            <a:r>
              <a:rPr lang="en-US" b="true" sz="399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VISÃO DE DONO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147278" y="191638"/>
            <a:ext cx="1904924" cy="683084"/>
            <a:chOff x="0" y="0"/>
            <a:chExt cx="2266666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66666" cy="812800"/>
            </a:xfrm>
            <a:custGeom>
              <a:avLst/>
              <a:gdLst/>
              <a:ahLst/>
              <a:cxnLst/>
              <a:rect r="r" b="b" t="t" l="l"/>
              <a:pathLst>
                <a:path h="812800" w="2266666">
                  <a:moveTo>
                    <a:pt x="0" y="0"/>
                  </a:moveTo>
                  <a:lnTo>
                    <a:pt x="2266666" y="0"/>
                  </a:lnTo>
                  <a:lnTo>
                    <a:pt x="226666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0" t="-1591" r="0" b="-159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DAHJwSxCrkI</dc:identifier>
  <dcterms:modified xsi:type="dcterms:W3CDTF">2011-08-01T06:04:30Z</dcterms:modified>
  <cp:revision>1</cp:revision>
  <dc:title>FUNDAMENTOS FINANCEIROS PARA TOMADA DE DECISÕES _ ESCOLA DE HERDEIROS 2026.pdf</dc:title>
</cp:coreProperties>
</file>